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handoutMasterIdLst>
    <p:handoutMasterId r:id="rId35"/>
  </p:handoutMasterIdLst>
  <p:sldIdLst>
    <p:sldId id="256" r:id="rId2"/>
    <p:sldId id="310" r:id="rId3"/>
    <p:sldId id="257" r:id="rId4"/>
    <p:sldId id="302" r:id="rId5"/>
    <p:sldId id="258" r:id="rId6"/>
    <p:sldId id="277" r:id="rId7"/>
    <p:sldId id="301" r:id="rId8"/>
    <p:sldId id="297" r:id="rId9"/>
    <p:sldId id="298" r:id="rId10"/>
    <p:sldId id="307" r:id="rId11"/>
    <p:sldId id="303" r:id="rId12"/>
    <p:sldId id="295" r:id="rId13"/>
    <p:sldId id="300" r:id="rId14"/>
    <p:sldId id="306" r:id="rId15"/>
    <p:sldId id="263" r:id="rId16"/>
    <p:sldId id="264" r:id="rId17"/>
    <p:sldId id="309" r:id="rId18"/>
    <p:sldId id="293" r:id="rId19"/>
    <p:sldId id="267" r:id="rId20"/>
    <p:sldId id="304" r:id="rId21"/>
    <p:sldId id="266" r:id="rId22"/>
    <p:sldId id="288" r:id="rId23"/>
    <p:sldId id="268" r:id="rId24"/>
    <p:sldId id="270" r:id="rId25"/>
    <p:sldId id="271" r:id="rId26"/>
    <p:sldId id="272" r:id="rId27"/>
    <p:sldId id="273" r:id="rId28"/>
    <p:sldId id="274" r:id="rId29"/>
    <p:sldId id="275" r:id="rId30"/>
    <p:sldId id="281" r:id="rId31"/>
    <p:sldId id="282" r:id="rId32"/>
    <p:sldId id="29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B28AE-96B0-47C6-AC42-D675DCEA277C}" v="235" dt="2025-05-08T17:35:19.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7827" autoAdjust="0"/>
  </p:normalViewPr>
  <p:slideViewPr>
    <p:cSldViewPr>
      <p:cViewPr varScale="1">
        <p:scale>
          <a:sx n="97" d="100"/>
          <a:sy n="97" d="100"/>
        </p:scale>
        <p:origin x="1290"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Patrylak" userId="aa0e5c9c-385b-4dca-b422-39e239f33fcd" providerId="ADAL" clId="{BFDB28AE-96B0-47C6-AC42-D675DCEA277C}"/>
    <pc:docChg chg="custSel modSld">
      <pc:chgData name="George Patrylak" userId="aa0e5c9c-385b-4dca-b422-39e239f33fcd" providerId="ADAL" clId="{BFDB28AE-96B0-47C6-AC42-D675DCEA277C}" dt="2025-05-08T20:59:57.699" v="301" actId="20577"/>
      <pc:docMkLst>
        <pc:docMk/>
      </pc:docMkLst>
      <pc:sldChg chg="modSp mod">
        <pc:chgData name="George Patrylak" userId="aa0e5c9c-385b-4dca-b422-39e239f33fcd" providerId="ADAL" clId="{BFDB28AE-96B0-47C6-AC42-D675DCEA277C}" dt="2025-05-08T17:35:19.570" v="234" actId="207"/>
        <pc:sldMkLst>
          <pc:docMk/>
          <pc:sldMk cId="967290467" sldId="263"/>
        </pc:sldMkLst>
        <pc:spChg chg="mod">
          <ac:chgData name="George Patrylak" userId="aa0e5c9c-385b-4dca-b422-39e239f33fcd" providerId="ADAL" clId="{BFDB28AE-96B0-47C6-AC42-D675DCEA277C}" dt="2025-05-08T17:35:19.570" v="234" actId="207"/>
          <ac:spMkLst>
            <pc:docMk/>
            <pc:sldMk cId="967290467" sldId="263"/>
            <ac:spMk id="3" creationId="{00000000-0000-0000-0000-000000000000}"/>
          </ac:spMkLst>
        </pc:spChg>
      </pc:sldChg>
      <pc:sldChg chg="modSp mod">
        <pc:chgData name="George Patrylak" userId="aa0e5c9c-385b-4dca-b422-39e239f33fcd" providerId="ADAL" clId="{BFDB28AE-96B0-47C6-AC42-D675DCEA277C}" dt="2025-05-08T20:59:57.699" v="301" actId="20577"/>
        <pc:sldMkLst>
          <pc:docMk/>
          <pc:sldMk cId="1091489286" sldId="271"/>
        </pc:sldMkLst>
        <pc:spChg chg="mod">
          <ac:chgData name="George Patrylak" userId="aa0e5c9c-385b-4dca-b422-39e239f33fcd" providerId="ADAL" clId="{BFDB28AE-96B0-47C6-AC42-D675DCEA277C}" dt="2025-05-08T20:59:57.699" v="301" actId="20577"/>
          <ac:spMkLst>
            <pc:docMk/>
            <pc:sldMk cId="1091489286" sldId="271"/>
            <ac:spMk id="3" creationId="{00000000-0000-0000-0000-000000000000}"/>
          </ac:spMkLst>
        </pc:spChg>
      </pc:sldChg>
      <pc:sldChg chg="modSp mod">
        <pc:chgData name="George Patrylak" userId="aa0e5c9c-385b-4dca-b422-39e239f33fcd" providerId="ADAL" clId="{BFDB28AE-96B0-47C6-AC42-D675DCEA277C}" dt="2025-05-08T17:32:44.782" v="12" actId="20577"/>
        <pc:sldMkLst>
          <pc:docMk/>
          <pc:sldMk cId="2922796501" sldId="300"/>
        </pc:sldMkLst>
        <pc:spChg chg="mod">
          <ac:chgData name="George Patrylak" userId="aa0e5c9c-385b-4dca-b422-39e239f33fcd" providerId="ADAL" clId="{BFDB28AE-96B0-47C6-AC42-D675DCEA277C}" dt="2025-05-08T17:32:44.782" v="12" actId="20577"/>
          <ac:spMkLst>
            <pc:docMk/>
            <pc:sldMk cId="2922796501" sldId="30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172" y="1"/>
            <a:ext cx="3037627" cy="464980"/>
          </a:xfrm>
          <a:prstGeom prst="rect">
            <a:avLst/>
          </a:prstGeom>
        </p:spPr>
        <p:txBody>
          <a:bodyPr vert="horz" lIns="91440" tIns="45720" rIns="91440" bIns="45720" rtlCol="0"/>
          <a:lstStyle>
            <a:lvl1pPr algn="r">
              <a:defRPr sz="1200"/>
            </a:lvl1pPr>
          </a:lstStyle>
          <a:p>
            <a:fld id="{726E5A9C-AFC8-4A85-8815-7BB98E377C28}" type="datetimeFigureOut">
              <a:rPr lang="en-US" smtClean="0"/>
              <a:t>5/8/2025</a:t>
            </a:fld>
            <a:endParaRPr lang="en-US"/>
          </a:p>
        </p:txBody>
      </p:sp>
      <p:sp>
        <p:nvSpPr>
          <p:cNvPr id="4" name="Footer Placeholder 3"/>
          <p:cNvSpPr>
            <a:spLocks noGrp="1"/>
          </p:cNvSpPr>
          <p:nvPr>
            <p:ph type="ftr" sz="quarter" idx="2"/>
          </p:nvPr>
        </p:nvSpPr>
        <p:spPr>
          <a:xfrm>
            <a:off x="0" y="8829823"/>
            <a:ext cx="3037627"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1440" tIns="45720" rIns="91440" bIns="45720" rtlCol="0" anchor="b"/>
          <a:lstStyle>
            <a:lvl1pPr algn="r">
              <a:defRPr sz="1200"/>
            </a:lvl1pPr>
          </a:lstStyle>
          <a:p>
            <a:fld id="{6A52A99C-B122-4F65-8E1C-D2075767760B}" type="slidenum">
              <a:rPr lang="en-US" smtClean="0"/>
              <a:t>‹#›</a:t>
            </a:fld>
            <a:endParaRPr lang="en-US"/>
          </a:p>
        </p:txBody>
      </p:sp>
    </p:spTree>
    <p:extLst>
      <p:ext uri="{BB962C8B-B14F-4D97-AF65-F5344CB8AC3E}">
        <p14:creationId xmlns:p14="http://schemas.microsoft.com/office/powerpoint/2010/main" val="243216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B94167F-1D0D-42B5-861F-6B3D16BF3758}" type="datetimeFigureOut">
              <a:rPr lang="en-US" smtClean="0"/>
              <a:t>5/8/2025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12FED86-A1C6-4571-BB4D-A59C1E83CF3C}" type="slidenum">
              <a:rPr lang="en-US" smtClean="0"/>
              <a:t>‹#›</a:t>
            </a:fld>
            <a:endParaRPr lang="en-US"/>
          </a:p>
        </p:txBody>
      </p:sp>
    </p:spTree>
    <p:extLst>
      <p:ext uri="{BB962C8B-B14F-4D97-AF65-F5344CB8AC3E}">
        <p14:creationId xmlns:p14="http://schemas.microsoft.com/office/powerpoint/2010/main" val="376540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until the end! Ride home with </a:t>
            </a:r>
            <a:r>
              <a:rPr lang="en-US"/>
              <a:t>the team</a:t>
            </a:r>
          </a:p>
        </p:txBody>
      </p:sp>
      <p:sp>
        <p:nvSpPr>
          <p:cNvPr id="4" name="Slide Number Placeholder 3"/>
          <p:cNvSpPr>
            <a:spLocks noGrp="1"/>
          </p:cNvSpPr>
          <p:nvPr>
            <p:ph type="sldNum" sz="quarter" idx="10"/>
          </p:nvPr>
        </p:nvSpPr>
        <p:spPr/>
        <p:txBody>
          <a:bodyPr/>
          <a:lstStyle/>
          <a:p>
            <a:fld id="{812FED86-A1C6-4571-BB4D-A59C1E83CF3C}" type="slidenum">
              <a:rPr lang="en-US" smtClean="0"/>
              <a:t>20</a:t>
            </a:fld>
            <a:endParaRPr lang="en-US"/>
          </a:p>
        </p:txBody>
      </p:sp>
    </p:spTree>
    <p:extLst>
      <p:ext uri="{BB962C8B-B14F-4D97-AF65-F5344CB8AC3E}">
        <p14:creationId xmlns:p14="http://schemas.microsoft.com/office/powerpoint/2010/main" val="312176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FED86-A1C6-4571-BB4D-A59C1E83CF3C}" type="slidenum">
              <a:rPr lang="en-US" smtClean="0"/>
              <a:t>32</a:t>
            </a:fld>
            <a:endParaRPr lang="en-US"/>
          </a:p>
        </p:txBody>
      </p:sp>
    </p:spTree>
    <p:extLst>
      <p:ext uri="{BB962C8B-B14F-4D97-AF65-F5344CB8AC3E}">
        <p14:creationId xmlns:p14="http://schemas.microsoft.com/office/powerpoint/2010/main" val="473185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84F6DC1-899E-4BF5-A95C-918B56B9904E}" type="datetimeFigureOut">
              <a:rPr lang="en-US" smtClean="0"/>
              <a:t>5/8/2025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2718CF2-2E55-40AD-B98A-DA077ADAC4F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18CF2-2E55-40AD-B98A-DA077ADAC4F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18CF2-2E55-40AD-B98A-DA077ADAC4F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18CF2-2E55-40AD-B98A-DA077ADAC4F6}"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18CF2-2E55-40AD-B98A-DA077ADAC4F6}"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718CF2-2E55-40AD-B98A-DA077ADAC4F6}"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718CF2-2E55-40AD-B98A-DA077ADAC4F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718CF2-2E55-40AD-B98A-DA077ADAC4F6}"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F6DC1-899E-4BF5-A95C-918B56B9904E}" type="datetimeFigureOut">
              <a:rPr lang="en-US" smtClean="0"/>
              <a:t>5/8/2025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718CF2-2E55-40AD-B98A-DA077ADAC4F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84F6DC1-899E-4BF5-A95C-918B56B9904E}" type="datetimeFigureOut">
              <a:rPr lang="en-US" smtClean="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718CF2-2E55-40AD-B98A-DA077ADAC4F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84F6DC1-899E-4BF5-A95C-918B56B9904E}" type="datetimeFigureOut">
              <a:rPr lang="en-US" smtClean="0"/>
              <a:t>5/8/2025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2718CF2-2E55-40AD-B98A-DA077ADAC4F6}"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84F6DC1-899E-4BF5-A95C-918B56B9904E}" type="datetimeFigureOut">
              <a:rPr lang="en-US" smtClean="0"/>
              <a:t>5/8/2025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2718CF2-2E55-40AD-B98A-DA077ADAC4F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cusd7.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achpatrylak.wixsite.com/edwardsvillecc" TargetMode="External"/><Relationship Id="rId2" Type="http://schemas.openxmlformats.org/officeDocument/2006/relationships/hyperlink" Target="http://www.mudmountain5k.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cs.google.com/spreadsheets/d/1h3S2oDge0r3uwR0nQ5UW_cN5XX45F2PZGryOVIQKHcY/edit?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keller@ecusd7.org" TargetMode="External"/><Relationship Id="rId2" Type="http://schemas.openxmlformats.org/officeDocument/2006/relationships/hyperlink" Target="mailto:gpatrylak@ecusd7.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2025 </a:t>
            </a:r>
            <a:br>
              <a:rPr lang="en-US" dirty="0"/>
            </a:br>
            <a:r>
              <a:rPr lang="en-US" dirty="0"/>
              <a:t>Edwardsville High School Cross-Country</a:t>
            </a:r>
          </a:p>
        </p:txBody>
      </p:sp>
      <p:sp>
        <p:nvSpPr>
          <p:cNvPr id="3" name="Subtitle 2"/>
          <p:cNvSpPr>
            <a:spLocks noGrp="1"/>
          </p:cNvSpPr>
          <p:nvPr>
            <p:ph type="subTitle" idx="1"/>
          </p:nvPr>
        </p:nvSpPr>
        <p:spPr/>
        <p:txBody>
          <a:bodyPr/>
          <a:lstStyle/>
          <a:p>
            <a:r>
              <a:rPr lang="en-US" dirty="0"/>
              <a:t>Parent and Athlete Informational Meeting</a:t>
            </a:r>
          </a:p>
          <a:p>
            <a:r>
              <a:rPr lang="en-US" dirty="0"/>
              <a:t>Thursday, May 8, 2025</a:t>
            </a:r>
          </a:p>
        </p:txBody>
      </p:sp>
    </p:spTree>
    <p:extLst>
      <p:ext uri="{BB962C8B-B14F-4D97-AF65-F5344CB8AC3E}">
        <p14:creationId xmlns:p14="http://schemas.microsoft.com/office/powerpoint/2010/main" val="238428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1112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Freshmen</a:t>
                      </a:r>
                    </a:p>
                  </a:txBody>
                  <a:tcPr/>
                </a:tc>
                <a:tc>
                  <a:txBody>
                    <a:bodyPr/>
                    <a:lstStyle/>
                    <a:p>
                      <a:r>
                        <a:rPr lang="en-US" dirty="0"/>
                        <a:t>Sophomores</a:t>
                      </a:r>
                    </a:p>
                  </a:txBody>
                  <a:tcPr/>
                </a:tc>
                <a:tc>
                  <a:txBody>
                    <a:bodyPr/>
                    <a:lstStyle/>
                    <a:p>
                      <a:r>
                        <a:rPr lang="en-US" dirty="0"/>
                        <a:t>Juniors</a:t>
                      </a:r>
                    </a:p>
                  </a:txBody>
                  <a:tcPr/>
                </a:tc>
                <a:tc>
                  <a:txBody>
                    <a:bodyPr/>
                    <a:lstStyle/>
                    <a:p>
                      <a:r>
                        <a:rPr lang="en-US" dirty="0"/>
                        <a:t>Seniors</a:t>
                      </a:r>
                    </a:p>
                  </a:txBody>
                  <a:tcPr/>
                </a:tc>
                <a:extLst>
                  <a:ext uri="{0D108BD9-81ED-4DB2-BD59-A6C34878D82A}">
                    <a16:rowId xmlns:a16="http://schemas.microsoft.com/office/drawing/2014/main" val="10000"/>
                  </a:ext>
                </a:extLst>
              </a:tr>
              <a:tr h="370840">
                <a:tc>
                  <a:txBody>
                    <a:bodyPr/>
                    <a:lstStyle/>
                    <a:p>
                      <a:r>
                        <a:rPr lang="en-US" dirty="0"/>
                        <a:t>Boys</a:t>
                      </a:r>
                    </a:p>
                  </a:txBody>
                  <a:tcPr/>
                </a:tc>
                <a:tc>
                  <a:txBody>
                    <a:bodyPr/>
                    <a:lstStyle/>
                    <a:p>
                      <a:r>
                        <a:rPr lang="en-US" dirty="0"/>
                        <a:t>25-35</a:t>
                      </a:r>
                    </a:p>
                  </a:txBody>
                  <a:tcPr/>
                </a:tc>
                <a:tc>
                  <a:txBody>
                    <a:bodyPr/>
                    <a:lstStyle/>
                    <a:p>
                      <a:r>
                        <a:rPr lang="en-US" dirty="0"/>
                        <a:t>35-45</a:t>
                      </a:r>
                    </a:p>
                  </a:txBody>
                  <a:tcPr/>
                </a:tc>
                <a:tc>
                  <a:txBody>
                    <a:bodyPr/>
                    <a:lstStyle/>
                    <a:p>
                      <a:r>
                        <a:rPr lang="en-US" dirty="0"/>
                        <a:t>45-55</a:t>
                      </a:r>
                    </a:p>
                  </a:txBody>
                  <a:tcPr/>
                </a:tc>
                <a:tc>
                  <a:txBody>
                    <a:bodyPr/>
                    <a:lstStyle/>
                    <a:p>
                      <a:r>
                        <a:rPr lang="en-US" dirty="0"/>
                        <a:t>55+</a:t>
                      </a:r>
                    </a:p>
                  </a:txBody>
                  <a:tcPr/>
                </a:tc>
                <a:extLst>
                  <a:ext uri="{0D108BD9-81ED-4DB2-BD59-A6C34878D82A}">
                    <a16:rowId xmlns:a16="http://schemas.microsoft.com/office/drawing/2014/main" val="10001"/>
                  </a:ext>
                </a:extLst>
              </a:tr>
              <a:tr h="370840">
                <a:tc>
                  <a:txBody>
                    <a:bodyPr/>
                    <a:lstStyle/>
                    <a:p>
                      <a:r>
                        <a:rPr lang="en-US" dirty="0"/>
                        <a:t>Requirement</a:t>
                      </a:r>
                    </a:p>
                  </a:txBody>
                  <a:tcPr/>
                </a:tc>
                <a:tc>
                  <a:txBody>
                    <a:bodyPr/>
                    <a:lstStyle/>
                    <a:p>
                      <a:r>
                        <a:rPr lang="en-US" dirty="0"/>
                        <a:t>250 Miles</a:t>
                      </a:r>
                    </a:p>
                  </a:txBody>
                  <a:tcPr/>
                </a:tc>
                <a:tc>
                  <a:txBody>
                    <a:bodyPr/>
                    <a:lstStyle/>
                    <a:p>
                      <a:r>
                        <a:rPr lang="en-US" dirty="0"/>
                        <a:t>350 Miles</a:t>
                      </a:r>
                    </a:p>
                  </a:txBody>
                  <a:tcPr/>
                </a:tc>
                <a:tc>
                  <a:txBody>
                    <a:bodyPr/>
                    <a:lstStyle/>
                    <a:p>
                      <a:r>
                        <a:rPr lang="en-US" dirty="0"/>
                        <a:t>450 Miles</a:t>
                      </a:r>
                    </a:p>
                  </a:txBody>
                  <a:tcPr/>
                </a:tc>
                <a:tc>
                  <a:txBody>
                    <a:bodyPr/>
                    <a:lstStyle/>
                    <a:p>
                      <a:r>
                        <a:rPr lang="en-US" dirty="0"/>
                        <a:t>500 Miles</a:t>
                      </a: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Mileage Club</a:t>
            </a:r>
          </a:p>
        </p:txBody>
      </p:sp>
      <p:graphicFrame>
        <p:nvGraphicFramePr>
          <p:cNvPr id="5" name="Table 4"/>
          <p:cNvGraphicFramePr>
            <a:graphicFrameLocks noGrp="1"/>
          </p:cNvGraphicFramePr>
          <p:nvPr/>
        </p:nvGraphicFramePr>
        <p:xfrm>
          <a:off x="457200" y="3048000"/>
          <a:ext cx="8229600" cy="11277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52400">
                <a:tc>
                  <a:txBody>
                    <a:bodyPr/>
                    <a:lstStyle/>
                    <a:p>
                      <a:endParaRPr lang="en-US" dirty="0"/>
                    </a:p>
                  </a:txBody>
                  <a:tcPr/>
                </a:tc>
                <a:tc>
                  <a:txBody>
                    <a:bodyPr/>
                    <a:lstStyle/>
                    <a:p>
                      <a:r>
                        <a:rPr lang="en-US" dirty="0"/>
                        <a:t>Freshmen</a:t>
                      </a:r>
                    </a:p>
                  </a:txBody>
                  <a:tcPr/>
                </a:tc>
                <a:tc>
                  <a:txBody>
                    <a:bodyPr/>
                    <a:lstStyle/>
                    <a:p>
                      <a:r>
                        <a:rPr lang="en-US" dirty="0"/>
                        <a:t>Sophomores</a:t>
                      </a:r>
                    </a:p>
                  </a:txBody>
                  <a:tcPr/>
                </a:tc>
                <a:tc>
                  <a:txBody>
                    <a:bodyPr/>
                    <a:lstStyle/>
                    <a:p>
                      <a:r>
                        <a:rPr lang="en-US" dirty="0"/>
                        <a:t>Juniors</a:t>
                      </a:r>
                    </a:p>
                  </a:txBody>
                  <a:tcPr/>
                </a:tc>
                <a:tc>
                  <a:txBody>
                    <a:bodyPr/>
                    <a:lstStyle/>
                    <a:p>
                      <a:r>
                        <a:rPr lang="en-US" dirty="0"/>
                        <a:t>Seniors</a:t>
                      </a:r>
                    </a:p>
                  </a:txBody>
                  <a:tcPr/>
                </a:tc>
                <a:extLst>
                  <a:ext uri="{0D108BD9-81ED-4DB2-BD59-A6C34878D82A}">
                    <a16:rowId xmlns:a16="http://schemas.microsoft.com/office/drawing/2014/main" val="10000"/>
                  </a:ext>
                </a:extLst>
              </a:tr>
              <a:tr h="381000">
                <a:tc>
                  <a:txBody>
                    <a:bodyPr/>
                    <a:lstStyle/>
                    <a:p>
                      <a:r>
                        <a:rPr lang="en-US" dirty="0"/>
                        <a:t>Girls</a:t>
                      </a:r>
                    </a:p>
                  </a:txBody>
                  <a:tcPr/>
                </a:tc>
                <a:tc>
                  <a:txBody>
                    <a:bodyPr/>
                    <a:lstStyle/>
                    <a:p>
                      <a:r>
                        <a:rPr lang="en-US" dirty="0"/>
                        <a:t>20-30</a:t>
                      </a:r>
                    </a:p>
                  </a:txBody>
                  <a:tcPr/>
                </a:tc>
                <a:tc>
                  <a:txBody>
                    <a:bodyPr/>
                    <a:lstStyle/>
                    <a:p>
                      <a:r>
                        <a:rPr lang="en-US" dirty="0"/>
                        <a:t>25-35</a:t>
                      </a:r>
                    </a:p>
                  </a:txBody>
                  <a:tcPr/>
                </a:tc>
                <a:tc>
                  <a:txBody>
                    <a:bodyPr/>
                    <a:lstStyle/>
                    <a:p>
                      <a:r>
                        <a:rPr lang="en-US" dirty="0"/>
                        <a:t>30-40</a:t>
                      </a:r>
                    </a:p>
                  </a:txBody>
                  <a:tcPr/>
                </a:tc>
                <a:tc>
                  <a:txBody>
                    <a:bodyPr/>
                    <a:lstStyle/>
                    <a:p>
                      <a:r>
                        <a:rPr lang="en-US" dirty="0"/>
                        <a:t>35-45</a:t>
                      </a:r>
                    </a:p>
                  </a:txBody>
                  <a:tcPr/>
                </a:tc>
                <a:extLst>
                  <a:ext uri="{0D108BD9-81ED-4DB2-BD59-A6C34878D82A}">
                    <a16:rowId xmlns:a16="http://schemas.microsoft.com/office/drawing/2014/main" val="10001"/>
                  </a:ext>
                </a:extLst>
              </a:tr>
              <a:tr h="381000">
                <a:tc>
                  <a:txBody>
                    <a:bodyPr/>
                    <a:lstStyle/>
                    <a:p>
                      <a:r>
                        <a:rPr lang="en-US" dirty="0"/>
                        <a:t>Requirement</a:t>
                      </a:r>
                    </a:p>
                  </a:txBody>
                  <a:tcPr/>
                </a:tc>
                <a:tc>
                  <a:txBody>
                    <a:bodyPr/>
                    <a:lstStyle/>
                    <a:p>
                      <a:r>
                        <a:rPr lang="en-US" dirty="0"/>
                        <a:t>200 Miles</a:t>
                      </a:r>
                    </a:p>
                  </a:txBody>
                  <a:tcPr/>
                </a:tc>
                <a:tc>
                  <a:txBody>
                    <a:bodyPr/>
                    <a:lstStyle/>
                    <a:p>
                      <a:r>
                        <a:rPr lang="en-US" dirty="0"/>
                        <a:t>250 Miles</a:t>
                      </a:r>
                    </a:p>
                  </a:txBody>
                  <a:tcPr/>
                </a:tc>
                <a:tc>
                  <a:txBody>
                    <a:bodyPr/>
                    <a:lstStyle/>
                    <a:p>
                      <a:r>
                        <a:rPr lang="en-US" dirty="0"/>
                        <a:t>300 Miles</a:t>
                      </a:r>
                    </a:p>
                  </a:txBody>
                  <a:tcPr/>
                </a:tc>
                <a:tc>
                  <a:txBody>
                    <a:bodyPr/>
                    <a:lstStyle/>
                    <a:p>
                      <a:r>
                        <a:rPr lang="en-US" dirty="0"/>
                        <a:t>350 Miles</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457200" y="4495800"/>
            <a:ext cx="8229600" cy="1754326"/>
          </a:xfrm>
          <a:prstGeom prst="rect">
            <a:avLst/>
          </a:prstGeom>
          <a:noFill/>
        </p:spPr>
        <p:txBody>
          <a:bodyPr wrap="square" rtlCol="0">
            <a:spAutoFit/>
          </a:bodyPr>
          <a:lstStyle/>
          <a:p>
            <a:r>
              <a:rPr lang="en-US" dirty="0"/>
              <a:t>Any athlete who meets or exceeds his or her required number of miles will be part of the 2025 Mileage Club and will earn a Mile Club T-Shirt.  In order to meet the requirements of the Mileage Club, all miles must be logged.</a:t>
            </a:r>
          </a:p>
          <a:p>
            <a:r>
              <a:rPr lang="en-US" b="1" dirty="0"/>
              <a:t>All first year runners will have to meet the Freshman requirements to </a:t>
            </a:r>
          </a:p>
          <a:p>
            <a:r>
              <a:rPr lang="en-US" b="1" dirty="0"/>
              <a:t>                become members of the Mileage Club!  </a:t>
            </a:r>
          </a:p>
        </p:txBody>
      </p:sp>
    </p:spTree>
    <p:extLst>
      <p:ext uri="{BB962C8B-B14F-4D97-AF65-F5344CB8AC3E}">
        <p14:creationId xmlns:p14="http://schemas.microsoft.com/office/powerpoint/2010/main" val="417527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We realize not all athletes will be able to earn Mileage Club Shirts, so we are coming up with a new way to recognize your dedication to our program.</a:t>
            </a:r>
          </a:p>
          <a:p>
            <a:r>
              <a:rPr lang="en-US" dirty="0"/>
              <a:t>We have 20 contact days during the summer.  Anyone who is present for 15 or more of those contact days will receive an “I Earned My Tiger Stripes This Summer” shirt.  </a:t>
            </a:r>
          </a:p>
          <a:p>
            <a:r>
              <a:rPr lang="en-US" dirty="0"/>
              <a:t>We hope that at least 75% of our athletes “Earn their Stripes” and at least 50% of our athletes earn “Mileage Club” shirts.</a:t>
            </a:r>
          </a:p>
        </p:txBody>
      </p:sp>
      <p:sp>
        <p:nvSpPr>
          <p:cNvPr id="3" name="Title 2"/>
          <p:cNvSpPr>
            <a:spLocks noGrp="1"/>
          </p:cNvSpPr>
          <p:nvPr>
            <p:ph type="title"/>
          </p:nvPr>
        </p:nvSpPr>
        <p:spPr/>
        <p:txBody>
          <a:bodyPr/>
          <a:lstStyle/>
          <a:p>
            <a:r>
              <a:rPr lang="en-US" dirty="0"/>
              <a:t>“Earning Your Tiger Stripes”</a:t>
            </a:r>
          </a:p>
        </p:txBody>
      </p:sp>
    </p:spTree>
    <p:extLst>
      <p:ext uri="{BB962C8B-B14F-4D97-AF65-F5344CB8AC3E}">
        <p14:creationId xmlns:p14="http://schemas.microsoft.com/office/powerpoint/2010/main" val="233053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Athletes will be expected to log in all of their mileage for the entire season, including summer running.</a:t>
            </a:r>
          </a:p>
          <a:p>
            <a:r>
              <a:rPr lang="en-US" dirty="0"/>
              <a:t>Athletes are expected to provide as much accurate information as possible when logging mileage, including the distance, pace and location of the run, how he or she felt and workout splits/pacing as appropriate.</a:t>
            </a:r>
          </a:p>
          <a:p>
            <a:r>
              <a:rPr lang="en-US" dirty="0"/>
              <a:t>All mileage should be logged on Strava.  Our team ID is:  </a:t>
            </a:r>
            <a:r>
              <a:rPr lang="en-US" dirty="0" err="1"/>
              <a:t>EdwardsvilleHighSchoolCrossCountryTrack</a:t>
            </a:r>
            <a:endParaRPr lang="en-US" dirty="0"/>
          </a:p>
          <a:p>
            <a:r>
              <a:rPr lang="en-US" dirty="0"/>
              <a:t>We will accept a detailed written log as well.</a:t>
            </a:r>
          </a:p>
          <a:p>
            <a:endParaRPr lang="en-US" dirty="0"/>
          </a:p>
        </p:txBody>
      </p:sp>
      <p:sp>
        <p:nvSpPr>
          <p:cNvPr id="3" name="Title 2"/>
          <p:cNvSpPr>
            <a:spLocks noGrp="1"/>
          </p:cNvSpPr>
          <p:nvPr>
            <p:ph type="title"/>
          </p:nvPr>
        </p:nvSpPr>
        <p:spPr/>
        <p:txBody>
          <a:bodyPr/>
          <a:lstStyle/>
          <a:p>
            <a:r>
              <a:rPr lang="en-US" dirty="0"/>
              <a:t>Logging Mileage</a:t>
            </a:r>
          </a:p>
        </p:txBody>
      </p:sp>
    </p:spTree>
    <p:extLst>
      <p:ext uri="{BB962C8B-B14F-4D97-AF65-F5344CB8AC3E}">
        <p14:creationId xmlns:p14="http://schemas.microsoft.com/office/powerpoint/2010/main" val="367320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We will try to have a Nutritionist speak with the team later in the year.  All parents and athletes will be invited to this meeting.  Until then………</a:t>
            </a:r>
          </a:p>
          <a:p>
            <a:r>
              <a:rPr lang="en-US" dirty="0"/>
              <a:t>Whether you are new to the sport or you are a seasoned veteran, during cross country you will be working harder than you ever had before.  </a:t>
            </a:r>
          </a:p>
        </p:txBody>
      </p:sp>
      <p:sp>
        <p:nvSpPr>
          <p:cNvPr id="3" name="Title 2"/>
          <p:cNvSpPr>
            <a:spLocks noGrp="1"/>
          </p:cNvSpPr>
          <p:nvPr>
            <p:ph type="title"/>
          </p:nvPr>
        </p:nvSpPr>
        <p:spPr/>
        <p:txBody>
          <a:bodyPr/>
          <a:lstStyle/>
          <a:p>
            <a:r>
              <a:rPr lang="en-US" dirty="0"/>
              <a:t>Nutrition</a:t>
            </a:r>
          </a:p>
        </p:txBody>
      </p:sp>
    </p:spTree>
    <p:extLst>
      <p:ext uri="{BB962C8B-B14F-4D97-AF65-F5344CB8AC3E}">
        <p14:creationId xmlns:p14="http://schemas.microsoft.com/office/powerpoint/2010/main" val="292279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Drink plenty of water (at least ½ of your body weight in ounces a day).</a:t>
            </a:r>
          </a:p>
          <a:p>
            <a:pPr lvl="1"/>
            <a:r>
              <a:rPr lang="en-US" dirty="0"/>
              <a:t>Eat foods that are high in iron.  Iron deficiencies have been one of our biggest concerns during the past few seasons.  Meat and beans are a great source of iron.</a:t>
            </a:r>
          </a:p>
          <a:p>
            <a:pPr lvl="1"/>
            <a:r>
              <a:rPr lang="en-US" dirty="0"/>
              <a:t>Make healthy food choices:  fruits, vegetables, and protein.  Avoid soda, candy, chips, fried food, and most fast food.</a:t>
            </a:r>
          </a:p>
          <a:p>
            <a:endParaRPr lang="en-US" dirty="0"/>
          </a:p>
        </p:txBody>
      </p:sp>
      <p:sp>
        <p:nvSpPr>
          <p:cNvPr id="3" name="Title 2"/>
          <p:cNvSpPr>
            <a:spLocks noGrp="1"/>
          </p:cNvSpPr>
          <p:nvPr>
            <p:ph type="title"/>
          </p:nvPr>
        </p:nvSpPr>
        <p:spPr/>
        <p:txBody>
          <a:bodyPr/>
          <a:lstStyle/>
          <a:p>
            <a:r>
              <a:rPr lang="en-US" dirty="0"/>
              <a:t>Nutrition Continued</a:t>
            </a:r>
          </a:p>
        </p:txBody>
      </p:sp>
    </p:spTree>
    <p:extLst>
      <p:ext uri="{BB962C8B-B14F-4D97-AF65-F5344CB8AC3E}">
        <p14:creationId xmlns:p14="http://schemas.microsoft.com/office/powerpoint/2010/main" val="68508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315200" cy="4952999"/>
          </a:xfrm>
        </p:spPr>
        <p:txBody>
          <a:bodyPr>
            <a:normAutofit fontScale="85000" lnSpcReduction="20000"/>
          </a:bodyPr>
          <a:lstStyle/>
          <a:p>
            <a:pPr marL="624078" indent="-514350">
              <a:buFont typeface="+mj-lt"/>
              <a:buAutoNum type="arabicPeriod"/>
            </a:pPr>
            <a:r>
              <a:rPr lang="en-US" b="1" dirty="0"/>
              <a:t>A good pair of training shoes.  Cost between $80-$200. </a:t>
            </a:r>
          </a:p>
          <a:p>
            <a:pPr lvl="1"/>
            <a:r>
              <a:rPr lang="en-US" dirty="0">
                <a:solidFill>
                  <a:schemeClr val="bg1">
                    <a:lumMod val="50000"/>
                  </a:schemeClr>
                </a:solidFill>
              </a:rPr>
              <a:t>Coach P’s Advice:  if you have had success in a shoe, stick with it. </a:t>
            </a:r>
          </a:p>
          <a:p>
            <a:pPr lvl="1"/>
            <a:r>
              <a:rPr lang="en-US" dirty="0">
                <a:solidFill>
                  <a:schemeClr val="bg1">
                    <a:lumMod val="50000"/>
                  </a:schemeClr>
                </a:solidFill>
              </a:rPr>
              <a:t>Cyclery/First to the Finish/</a:t>
            </a:r>
            <a:r>
              <a:rPr lang="en-US" dirty="0" err="1">
                <a:solidFill>
                  <a:schemeClr val="bg1">
                    <a:lumMod val="50000"/>
                  </a:schemeClr>
                </a:solidFill>
              </a:rPr>
              <a:t>Runwell</a:t>
            </a:r>
            <a:r>
              <a:rPr lang="en-US" dirty="0">
                <a:solidFill>
                  <a:schemeClr val="bg1">
                    <a:lumMod val="50000"/>
                  </a:schemeClr>
                </a:solidFill>
              </a:rPr>
              <a:t> – 20% off for EHS athletes</a:t>
            </a:r>
          </a:p>
          <a:p>
            <a:pPr lvl="1"/>
            <a:r>
              <a:rPr lang="en-US" dirty="0">
                <a:solidFill>
                  <a:schemeClr val="bg1">
                    <a:lumMod val="50000"/>
                  </a:schemeClr>
                </a:solidFill>
              </a:rPr>
              <a:t>Most high school athletes get 300-500 miles on 1 pair of shoes if used for running only.</a:t>
            </a:r>
          </a:p>
          <a:p>
            <a:pPr marL="624078" indent="-514350">
              <a:buFont typeface="+mj-lt"/>
              <a:buAutoNum type="arabicPeriod"/>
            </a:pPr>
            <a:r>
              <a:rPr lang="en-US" b="1" dirty="0"/>
              <a:t>Cross-Country Spikes.  Cost between $40-$180.</a:t>
            </a:r>
          </a:p>
          <a:p>
            <a:pPr lvl="1"/>
            <a:r>
              <a:rPr lang="en-US" dirty="0">
                <a:solidFill>
                  <a:schemeClr val="bg1">
                    <a:lumMod val="50000"/>
                  </a:schemeClr>
                </a:solidFill>
              </a:rPr>
              <a:t>Right now is best time to buy past models.</a:t>
            </a:r>
          </a:p>
          <a:p>
            <a:pPr marL="624078" indent="-514350">
              <a:buFont typeface="+mj-lt"/>
              <a:buAutoNum type="arabicPeriod"/>
            </a:pPr>
            <a:r>
              <a:rPr lang="en-US" b="1" dirty="0"/>
              <a:t>Team Shorts.  Cost approximately $30-$50.  </a:t>
            </a:r>
          </a:p>
          <a:p>
            <a:pPr marL="880110" lvl="1" indent="-514350"/>
            <a:r>
              <a:rPr lang="en-US" dirty="0">
                <a:solidFill>
                  <a:schemeClr val="tx1">
                    <a:lumMod val="50000"/>
                    <a:lumOff val="50000"/>
                  </a:schemeClr>
                </a:solidFill>
              </a:rPr>
              <a:t>We will have shorts to hand out if you do not want to buy your own.</a:t>
            </a:r>
          </a:p>
          <a:p>
            <a:pPr marL="624078" indent="-514350">
              <a:buFont typeface="+mj-lt"/>
              <a:buAutoNum type="arabicPeriod"/>
            </a:pPr>
            <a:r>
              <a:rPr lang="en-US" b="1" dirty="0"/>
              <a:t>Team shirts will be provided by the EXCTF Booster Club.</a:t>
            </a:r>
          </a:p>
        </p:txBody>
      </p:sp>
      <p:sp>
        <p:nvSpPr>
          <p:cNvPr id="2" name="Title 1"/>
          <p:cNvSpPr>
            <a:spLocks noGrp="1"/>
          </p:cNvSpPr>
          <p:nvPr>
            <p:ph type="title"/>
          </p:nvPr>
        </p:nvSpPr>
        <p:spPr>
          <a:xfrm>
            <a:off x="838200" y="304800"/>
            <a:ext cx="7315200" cy="1174812"/>
          </a:xfrm>
        </p:spPr>
        <p:txBody>
          <a:bodyPr/>
          <a:lstStyle/>
          <a:p>
            <a:r>
              <a:rPr lang="en-US" dirty="0"/>
              <a:t>Equipment</a:t>
            </a:r>
          </a:p>
        </p:txBody>
      </p:sp>
    </p:spTree>
    <p:extLst>
      <p:ext uri="{BB962C8B-B14F-4D97-AF65-F5344CB8AC3E}">
        <p14:creationId xmlns:p14="http://schemas.microsoft.com/office/powerpoint/2010/main" val="96729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534400" cy="4800600"/>
          </a:xfrm>
        </p:spPr>
        <p:txBody>
          <a:bodyPr>
            <a:normAutofit fontScale="70000" lnSpcReduction="20000"/>
          </a:bodyPr>
          <a:lstStyle/>
          <a:p>
            <a:r>
              <a:rPr lang="en-US" sz="2400" dirty="0"/>
              <a:t>This year we will split the week so we have one practice in the morning and one in the evening on most days.  </a:t>
            </a:r>
          </a:p>
          <a:p>
            <a:r>
              <a:rPr lang="en-US" sz="2400" b="1" dirty="0"/>
              <a:t>Conditioning is highly recommended if you want to reach your full potential.</a:t>
            </a:r>
            <a:r>
              <a:rPr lang="en-US" sz="2400" dirty="0"/>
              <a:t>  </a:t>
            </a:r>
          </a:p>
          <a:p>
            <a:r>
              <a:rPr lang="en-US" sz="2400" dirty="0"/>
              <a:t>If you are unable to attend conditioning due to work or summer school, please find someone in a similar situation and run with him or her at a scheduled time.</a:t>
            </a:r>
          </a:p>
          <a:p>
            <a:r>
              <a:rPr lang="en-US" sz="2400" dirty="0"/>
              <a:t>Tentative Schedule</a:t>
            </a:r>
            <a:r>
              <a:rPr lang="en-US" dirty="0"/>
              <a:t>:</a:t>
            </a:r>
          </a:p>
          <a:p>
            <a:pPr lvl="1"/>
            <a:r>
              <a:rPr lang="en-US" dirty="0"/>
              <a:t>Monday:  	Water Shed at </a:t>
            </a:r>
            <a:r>
              <a:rPr lang="en-US" b="1" u="sng" dirty="0"/>
              <a:t>7:00 a.m. or 6:00 p.m.</a:t>
            </a:r>
          </a:p>
          <a:p>
            <a:pPr lvl="1"/>
            <a:r>
              <a:rPr lang="en-US" dirty="0"/>
              <a:t>Tuesday:  	</a:t>
            </a:r>
            <a:r>
              <a:rPr lang="en-US" dirty="0" err="1"/>
              <a:t>RunWell</a:t>
            </a:r>
            <a:r>
              <a:rPr lang="en-US" dirty="0"/>
              <a:t> in Edwardsville (</a:t>
            </a:r>
            <a:r>
              <a:rPr lang="en-US" b="1" u="sng" dirty="0"/>
              <a:t>Community Runs</a:t>
            </a:r>
            <a:r>
              <a:rPr lang="en-US" dirty="0"/>
              <a:t>) at </a:t>
            </a:r>
            <a:r>
              <a:rPr lang="en-US" b="1" u="sng" dirty="0"/>
              <a:t>6:00 p.m.</a:t>
            </a:r>
            <a:r>
              <a:rPr lang="en-US" dirty="0"/>
              <a:t>  Family members can join us on these days.</a:t>
            </a:r>
            <a:endParaRPr lang="en-US" b="1" u="sng" dirty="0"/>
          </a:p>
          <a:p>
            <a:pPr lvl="1"/>
            <a:r>
              <a:rPr lang="en-US" dirty="0"/>
              <a:t>Wednesday:  Pool Workouts @ Chuck Fruit Center at </a:t>
            </a:r>
            <a:r>
              <a:rPr lang="en-US" b="1" u="sng" dirty="0"/>
              <a:t>9:00 a.m.  </a:t>
            </a:r>
            <a:r>
              <a:rPr lang="en-US" dirty="0"/>
              <a:t>Yoga TBD at </a:t>
            </a:r>
            <a:r>
              <a:rPr lang="en-US" b="1" u="sng" dirty="0"/>
              <a:t>4:30 pm.  </a:t>
            </a:r>
            <a:r>
              <a:rPr lang="en-US" dirty="0"/>
              <a:t>HOST RUNS (TBD) at </a:t>
            </a:r>
            <a:r>
              <a:rPr lang="en-US" b="1" u="sng" dirty="0"/>
              <a:t>6:00 p.m.</a:t>
            </a:r>
            <a:endParaRPr lang="en-US" dirty="0"/>
          </a:p>
          <a:p>
            <a:pPr lvl="1"/>
            <a:r>
              <a:rPr lang="en-US" dirty="0"/>
              <a:t>Thursday:	Cross Country Course at </a:t>
            </a:r>
            <a:r>
              <a:rPr lang="en-US" b="1" u="sng" dirty="0"/>
              <a:t>7:00 a.m. or 6:00 p.m.</a:t>
            </a:r>
          </a:p>
          <a:p>
            <a:pPr lvl="1"/>
            <a:r>
              <a:rPr lang="en-US" dirty="0"/>
              <a:t>Friday:  Senior lead opportunities.  Coaches will not be present.</a:t>
            </a:r>
            <a:endParaRPr lang="en-US" b="1" u="sng" dirty="0"/>
          </a:p>
          <a:p>
            <a:r>
              <a:rPr lang="en-US" sz="2400" dirty="0"/>
              <a:t>Our first summer practice will be on Monday, June 9, 2025.</a:t>
            </a:r>
          </a:p>
          <a:p>
            <a:r>
              <a:rPr lang="en-US" sz="2400" dirty="0"/>
              <a:t>Our new community runs will be every Tuesday and will be at </a:t>
            </a:r>
            <a:r>
              <a:rPr lang="en-US" sz="2400" dirty="0" err="1"/>
              <a:t>RunWell</a:t>
            </a:r>
            <a:r>
              <a:rPr lang="en-US" sz="2400" dirty="0"/>
              <a:t>.  Runners of all ages and abilities are welcome.  We will be inviting local running clubs, parents, siblings, middle schools and high schools to participate. All participants will require a waiver to be completed.</a:t>
            </a:r>
          </a:p>
          <a:p>
            <a:pPr lvl="1"/>
            <a:endParaRPr lang="en-US" b="1" u="sng" dirty="0"/>
          </a:p>
          <a:p>
            <a:endParaRPr lang="en-US" dirty="0"/>
          </a:p>
        </p:txBody>
      </p:sp>
      <p:sp>
        <p:nvSpPr>
          <p:cNvPr id="2" name="Title 1"/>
          <p:cNvSpPr>
            <a:spLocks noGrp="1"/>
          </p:cNvSpPr>
          <p:nvPr>
            <p:ph type="title"/>
          </p:nvPr>
        </p:nvSpPr>
        <p:spPr/>
        <p:txBody>
          <a:bodyPr/>
          <a:lstStyle/>
          <a:p>
            <a:r>
              <a:rPr lang="en-US" dirty="0"/>
              <a:t>Basic Summer Schedule</a:t>
            </a:r>
          </a:p>
        </p:txBody>
      </p:sp>
    </p:spTree>
    <p:extLst>
      <p:ext uri="{BB962C8B-B14F-4D97-AF65-F5344CB8AC3E}">
        <p14:creationId xmlns:p14="http://schemas.microsoft.com/office/powerpoint/2010/main" val="395760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7315200" cy="4800599"/>
          </a:xfrm>
        </p:spPr>
        <p:txBody>
          <a:bodyPr>
            <a:normAutofit lnSpcReduction="10000"/>
          </a:bodyPr>
          <a:lstStyle/>
          <a:p>
            <a:r>
              <a:rPr lang="en-US" sz="2500" dirty="0"/>
              <a:t>Each Wednesday night (beginning on Wednesday, June 11) we are looking for families to host a run.</a:t>
            </a:r>
          </a:p>
          <a:p>
            <a:r>
              <a:rPr lang="en-US" sz="2500" u="sng" dirty="0"/>
              <a:t>This is the only practice day where boys and girls will be separate and coaches will not be present. </a:t>
            </a:r>
          </a:p>
          <a:p>
            <a:r>
              <a:rPr lang="en-US" sz="2500" dirty="0"/>
              <a:t>This is a great team building event that really benefits freshman and first year runners. </a:t>
            </a:r>
          </a:p>
          <a:p>
            <a:r>
              <a:rPr lang="en-US" sz="2500" dirty="0"/>
              <a:t>Parents can sign up to host a run on Facebook starting tonight (first come, first serve basis).  </a:t>
            </a:r>
          </a:p>
        </p:txBody>
      </p:sp>
      <p:sp>
        <p:nvSpPr>
          <p:cNvPr id="2" name="Title 1"/>
          <p:cNvSpPr>
            <a:spLocks noGrp="1"/>
          </p:cNvSpPr>
          <p:nvPr>
            <p:ph type="title"/>
          </p:nvPr>
        </p:nvSpPr>
        <p:spPr>
          <a:xfrm>
            <a:off x="914400" y="609600"/>
            <a:ext cx="7315200" cy="1154097"/>
          </a:xfrm>
        </p:spPr>
        <p:txBody>
          <a:bodyPr/>
          <a:lstStyle/>
          <a:p>
            <a:r>
              <a:rPr lang="en-US" dirty="0"/>
              <a:t>What Are Host Runs?</a:t>
            </a:r>
          </a:p>
        </p:txBody>
      </p:sp>
    </p:spTree>
    <p:extLst>
      <p:ext uri="{BB962C8B-B14F-4D97-AF65-F5344CB8AC3E}">
        <p14:creationId xmlns:p14="http://schemas.microsoft.com/office/powerpoint/2010/main" val="562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848600" cy="4876800"/>
          </a:xfrm>
        </p:spPr>
        <p:txBody>
          <a:bodyPr>
            <a:normAutofit fontScale="92500" lnSpcReduction="20000"/>
          </a:bodyPr>
          <a:lstStyle/>
          <a:p>
            <a:r>
              <a:rPr lang="en-US" sz="2400" dirty="0"/>
              <a:t>By agreeing to participate in extracurricular activities at EHS, all athletes agree to follow District 7’s Code of Conduct agreement.  The Code of Conduct is enforced 24 hours a day, 7 days a week!  The Code of Conduct will be found in student agendas.  Be sure to go over the Code of Conduct with your son/daughter.</a:t>
            </a:r>
          </a:p>
          <a:p>
            <a:r>
              <a:rPr lang="en-US" sz="2400" dirty="0"/>
              <a:t>All mandatory paperwork, including a physical, must be turned in.  These forms will be going on-line in June on the district website at </a:t>
            </a:r>
            <a:r>
              <a:rPr lang="en-US" sz="2400" dirty="0">
                <a:hlinkClick r:id="rId2"/>
              </a:rPr>
              <a:t>www.ecusd7.org</a:t>
            </a:r>
            <a:r>
              <a:rPr lang="en-US" sz="2400" dirty="0"/>
              <a:t>.  Parents and athletes, please be sure to sign the physical, along with the concussion and steroid consent forms as applicable.</a:t>
            </a:r>
          </a:p>
          <a:p>
            <a:r>
              <a:rPr lang="en-US" sz="2400" dirty="0"/>
              <a:t>All athletes will be required to view a concussion video before he or she is eligible to compete.  We will fulfill this requirement as a team later this summer.</a:t>
            </a:r>
            <a:endParaRPr lang="en-US" dirty="0"/>
          </a:p>
          <a:p>
            <a:endParaRPr lang="en-US" dirty="0"/>
          </a:p>
        </p:txBody>
      </p:sp>
      <p:sp>
        <p:nvSpPr>
          <p:cNvPr id="2" name="Title 1"/>
          <p:cNvSpPr>
            <a:spLocks noGrp="1"/>
          </p:cNvSpPr>
          <p:nvPr>
            <p:ph type="title"/>
          </p:nvPr>
        </p:nvSpPr>
        <p:spPr>
          <a:xfrm>
            <a:off x="838200" y="609600"/>
            <a:ext cx="7315200" cy="1154097"/>
          </a:xfrm>
        </p:spPr>
        <p:txBody>
          <a:bodyPr/>
          <a:lstStyle/>
          <a:p>
            <a:r>
              <a:rPr lang="en-US" dirty="0"/>
              <a:t>Requirements</a:t>
            </a:r>
          </a:p>
        </p:txBody>
      </p:sp>
    </p:spTree>
    <p:extLst>
      <p:ext uri="{BB962C8B-B14F-4D97-AF65-F5344CB8AC3E}">
        <p14:creationId xmlns:p14="http://schemas.microsoft.com/office/powerpoint/2010/main" val="19540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543800" cy="4556760"/>
          </a:xfrm>
        </p:spPr>
        <p:txBody>
          <a:bodyPr>
            <a:normAutofit fontScale="85000" lnSpcReduction="20000"/>
          </a:bodyPr>
          <a:lstStyle/>
          <a:p>
            <a:r>
              <a:rPr lang="en-US" b="1" dirty="0"/>
              <a:t>Respect :  </a:t>
            </a:r>
            <a:r>
              <a:rPr lang="en-US" dirty="0"/>
              <a:t>Cross-country develops more than individuals, it develops a family.  Each person is an important part of our family.  Treat everyone with respect.</a:t>
            </a:r>
          </a:p>
          <a:p>
            <a:r>
              <a:rPr lang="en-US" b="1" dirty="0"/>
              <a:t>No Profanity:  </a:t>
            </a:r>
            <a:r>
              <a:rPr lang="en-US" dirty="0"/>
              <a:t>Team exercises will be used to curve this habit.  Excessive remarks can lead to the removal from the team.</a:t>
            </a:r>
          </a:p>
          <a:p>
            <a:r>
              <a:rPr lang="en-US" b="1" dirty="0"/>
              <a:t>Attendance: </a:t>
            </a:r>
            <a:r>
              <a:rPr lang="en-US" dirty="0"/>
              <a:t>Attendance is mandatory. After three unexcused absences during the regular season, the athlete will be removed from the team.  If an athlete has an unexcused absence the week of a meet, coaches have the right to withhold that athlete from competition that week.</a:t>
            </a:r>
          </a:p>
          <a:p>
            <a:endParaRPr lang="en-US" dirty="0"/>
          </a:p>
          <a:p>
            <a:endParaRPr lang="en-US" dirty="0"/>
          </a:p>
        </p:txBody>
      </p:sp>
      <p:sp>
        <p:nvSpPr>
          <p:cNvPr id="2" name="Title 1"/>
          <p:cNvSpPr>
            <a:spLocks noGrp="1"/>
          </p:cNvSpPr>
          <p:nvPr>
            <p:ph type="title"/>
          </p:nvPr>
        </p:nvSpPr>
        <p:spPr>
          <a:xfrm>
            <a:off x="914400" y="533400"/>
            <a:ext cx="7315200" cy="1154097"/>
          </a:xfrm>
        </p:spPr>
        <p:txBody>
          <a:bodyPr/>
          <a:lstStyle/>
          <a:p>
            <a:r>
              <a:rPr lang="en-US" dirty="0"/>
              <a:t>Rules</a:t>
            </a:r>
          </a:p>
        </p:txBody>
      </p:sp>
    </p:spTree>
    <p:extLst>
      <p:ext uri="{BB962C8B-B14F-4D97-AF65-F5344CB8AC3E}">
        <p14:creationId xmlns:p14="http://schemas.microsoft.com/office/powerpoint/2010/main" val="414970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2B940-628B-E29D-CE09-EF7EAC88E128}"/>
              </a:ext>
            </a:extLst>
          </p:cNvPr>
          <p:cNvSpPr>
            <a:spLocks noGrp="1"/>
          </p:cNvSpPr>
          <p:nvPr>
            <p:ph type="title"/>
          </p:nvPr>
        </p:nvSpPr>
        <p:spPr>
          <a:xfrm>
            <a:off x="152400" y="274638"/>
            <a:ext cx="8839200" cy="1143000"/>
          </a:xfrm>
        </p:spPr>
        <p:txBody>
          <a:bodyPr>
            <a:normAutofit fontScale="90000"/>
          </a:bodyPr>
          <a:lstStyle/>
          <a:p>
            <a:r>
              <a:rPr lang="en-US" dirty="0"/>
              <a:t>Welcome to the 2025 EHS XC Family!</a:t>
            </a:r>
          </a:p>
        </p:txBody>
      </p:sp>
      <p:sp>
        <p:nvSpPr>
          <p:cNvPr id="2" name="AutoShape 2">
            <a:extLst>
              <a:ext uri="{FF2B5EF4-FFF2-40B4-BE49-F238E27FC236}">
                <a16:creationId xmlns:a16="http://schemas.microsoft.com/office/drawing/2014/main" id="{C8CCEE8E-B592-F0F5-A385-7CDC67E595C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a:extLst>
              <a:ext uri="{FF2B5EF4-FFF2-40B4-BE49-F238E27FC236}">
                <a16:creationId xmlns:a16="http://schemas.microsoft.com/office/drawing/2014/main" id="{C1F292B9-DF81-DE71-5FBE-93AA9B3BFF55}"/>
              </a:ext>
            </a:extLst>
          </p:cNvPr>
          <p:cNvPicPr>
            <a:picLocks noGrp="1" noChangeAspect="1"/>
          </p:cNvPicPr>
          <p:nvPr>
            <p:ph idx="1"/>
          </p:nvPr>
        </p:nvPicPr>
        <p:blipFill>
          <a:blip r:embed="rId2"/>
          <a:stretch>
            <a:fillRect/>
          </a:stretch>
        </p:blipFill>
        <p:spPr>
          <a:xfrm>
            <a:off x="1028700" y="1143000"/>
            <a:ext cx="7086600" cy="5314950"/>
          </a:xfrm>
          <a:prstGeom prst="rect">
            <a:avLst/>
          </a:prstGeom>
        </p:spPr>
      </p:pic>
    </p:spTree>
    <p:extLst>
      <p:ext uri="{BB962C8B-B14F-4D97-AF65-F5344CB8AC3E}">
        <p14:creationId xmlns:p14="http://schemas.microsoft.com/office/powerpoint/2010/main" val="3053638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Communication</a:t>
            </a:r>
            <a:r>
              <a:rPr lang="en-US" dirty="0"/>
              <a:t>: If you feel a pain or have an injury, tell the coaching staff immediately. Your health and safety is a priority.</a:t>
            </a:r>
          </a:p>
          <a:p>
            <a:r>
              <a:rPr lang="en-US" b="1" dirty="0"/>
              <a:t>Injuries:</a:t>
            </a:r>
            <a:r>
              <a:rPr lang="en-US" dirty="0"/>
              <a:t>  If an athlete is too injured or sore to running during the week, he/she will not be allowed to compete in any meets that week unless the rest is part of the training plan created with our trainer.</a:t>
            </a:r>
          </a:p>
          <a:p>
            <a:endParaRPr lang="en-US" dirty="0"/>
          </a:p>
        </p:txBody>
      </p:sp>
      <p:sp>
        <p:nvSpPr>
          <p:cNvPr id="3" name="Title 2"/>
          <p:cNvSpPr>
            <a:spLocks noGrp="1"/>
          </p:cNvSpPr>
          <p:nvPr>
            <p:ph type="title"/>
          </p:nvPr>
        </p:nvSpPr>
        <p:spPr/>
        <p:txBody>
          <a:bodyPr/>
          <a:lstStyle/>
          <a:p>
            <a:r>
              <a:rPr lang="en-US" dirty="0"/>
              <a:t>Rules Continued:</a:t>
            </a:r>
          </a:p>
        </p:txBody>
      </p:sp>
    </p:spTree>
    <p:extLst>
      <p:ext uri="{BB962C8B-B14F-4D97-AF65-F5344CB8AC3E}">
        <p14:creationId xmlns:p14="http://schemas.microsoft.com/office/powerpoint/2010/main" val="72392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315200" cy="4571999"/>
          </a:xfrm>
        </p:spPr>
        <p:txBody>
          <a:bodyPr>
            <a:noAutofit/>
          </a:bodyPr>
          <a:lstStyle/>
          <a:p>
            <a:pPr marL="109728" indent="0">
              <a:buNone/>
            </a:pPr>
            <a:r>
              <a:rPr lang="en-US" sz="1600" dirty="0"/>
              <a:t>Sat	7/26 	Mud Mountain 5k 			SIUE </a:t>
            </a:r>
            <a:br>
              <a:rPr lang="en-US" sz="1600" dirty="0"/>
            </a:br>
            <a:r>
              <a:rPr lang="en-US" sz="1600" dirty="0"/>
              <a:t>Sat	8/30	Belleville West Quad meet 		Belleville West</a:t>
            </a:r>
            <a:br>
              <a:rPr lang="en-US" sz="1600" dirty="0"/>
            </a:br>
            <a:r>
              <a:rPr lang="en-US" sz="1600" dirty="0"/>
              <a:t>Wed	9/3 	O’Fallon F/S Invite			O’Fallon</a:t>
            </a:r>
            <a:br>
              <a:rPr lang="en-US" sz="1600" dirty="0"/>
            </a:br>
            <a:r>
              <a:rPr lang="en-US" sz="1600" dirty="0"/>
              <a:t>Sat	9/6	Granite City Invite			Granite City</a:t>
            </a:r>
            <a:br>
              <a:rPr lang="en-US" sz="1600" dirty="0"/>
            </a:br>
            <a:r>
              <a:rPr lang="en-US" sz="1600" dirty="0"/>
              <a:t>Sat	9/13	Peoria Woodruff Invite		Peoria, IL</a:t>
            </a:r>
            <a:br>
              <a:rPr lang="en-US" sz="1600" dirty="0"/>
            </a:br>
            <a:r>
              <a:rPr lang="en-US" sz="1600" dirty="0"/>
              <a:t>Sat	9/21	Edwardsville Invite			SIUE</a:t>
            </a:r>
            <a:br>
              <a:rPr lang="en-US" sz="1600" dirty="0"/>
            </a:br>
            <a:r>
              <a:rPr lang="en-US" sz="1600" dirty="0"/>
              <a:t>Sat 	9/27	Palatine Invitational		Palatine, IL</a:t>
            </a:r>
            <a:br>
              <a:rPr lang="en-US" sz="1600" dirty="0"/>
            </a:br>
            <a:r>
              <a:rPr lang="en-US" sz="1600" dirty="0"/>
              <a:t>Sat	10/4	Peoria High Invite			Peoria, IL</a:t>
            </a:r>
            <a:br>
              <a:rPr lang="en-US" sz="1600" dirty="0"/>
            </a:br>
            <a:r>
              <a:rPr lang="en-US" sz="1600" dirty="0"/>
              <a:t>Tue	10/7	Madison County Championships	TBD</a:t>
            </a:r>
            <a:br>
              <a:rPr lang="en-US" sz="1600" dirty="0"/>
            </a:br>
            <a:r>
              <a:rPr lang="en-US" sz="1600" dirty="0"/>
              <a:t>Tue	10/14	SW Conference Championships	SIUE</a:t>
            </a:r>
            <a:br>
              <a:rPr lang="en-US" sz="1600" dirty="0"/>
            </a:br>
            <a:r>
              <a:rPr lang="en-US" sz="1600" dirty="0"/>
              <a:t>Mon	10/20	Cross Country Finale		O’Fallon</a:t>
            </a:r>
            <a:br>
              <a:rPr lang="en-US" sz="1600" dirty="0"/>
            </a:br>
            <a:r>
              <a:rPr lang="en-US" sz="1600" dirty="0"/>
              <a:t>Sat	10/25	IHSA Regional			TBD</a:t>
            </a:r>
            <a:br>
              <a:rPr lang="en-US" sz="1600" dirty="0"/>
            </a:br>
            <a:r>
              <a:rPr lang="en-US" sz="1600" dirty="0"/>
              <a:t>Sat	11/1	IHSA Sectional			TBD</a:t>
            </a:r>
          </a:p>
          <a:p>
            <a:pPr marL="109728" indent="0">
              <a:buNone/>
            </a:pPr>
            <a:r>
              <a:rPr lang="en-US" sz="1600" dirty="0"/>
              <a:t>Sat	11/8	IHSA State			Peoria, IL</a:t>
            </a:r>
          </a:p>
        </p:txBody>
      </p:sp>
      <p:sp>
        <p:nvSpPr>
          <p:cNvPr id="2" name="Title 1"/>
          <p:cNvSpPr>
            <a:spLocks noGrp="1"/>
          </p:cNvSpPr>
          <p:nvPr>
            <p:ph type="title"/>
          </p:nvPr>
        </p:nvSpPr>
        <p:spPr>
          <a:xfrm>
            <a:off x="762000" y="304800"/>
            <a:ext cx="7315200" cy="1154097"/>
          </a:xfrm>
        </p:spPr>
        <p:txBody>
          <a:bodyPr/>
          <a:lstStyle/>
          <a:p>
            <a:r>
              <a:rPr lang="en-US" dirty="0"/>
              <a:t>Tentative Meet Schedule</a:t>
            </a:r>
          </a:p>
        </p:txBody>
      </p:sp>
    </p:spTree>
    <p:extLst>
      <p:ext uri="{BB962C8B-B14F-4D97-AF65-F5344CB8AC3E}">
        <p14:creationId xmlns:p14="http://schemas.microsoft.com/office/powerpoint/2010/main" val="405924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Please request to join the Edwardsville XC group page.</a:t>
            </a:r>
          </a:p>
          <a:p>
            <a:pPr lvl="1"/>
            <a:r>
              <a:rPr lang="en-US" dirty="0"/>
              <a:t>A lot of the team communication takes place on this page!</a:t>
            </a:r>
          </a:p>
          <a:p>
            <a:r>
              <a:rPr lang="en-US" dirty="0"/>
              <a:t>Twitter (X) at @EdwardsvilleXC</a:t>
            </a:r>
          </a:p>
          <a:p>
            <a:r>
              <a:rPr lang="en-US" dirty="0">
                <a:hlinkClick r:id="rId2"/>
              </a:rPr>
              <a:t>www.mudmountain5k.org</a:t>
            </a:r>
            <a:endParaRPr lang="en-US" dirty="0"/>
          </a:p>
          <a:p>
            <a:r>
              <a:rPr lang="en-US" dirty="0"/>
              <a:t>Team Website:</a:t>
            </a:r>
          </a:p>
          <a:p>
            <a:pPr lvl="1"/>
            <a:r>
              <a:rPr lang="en-US" dirty="0">
                <a:hlinkClick r:id="rId3"/>
              </a:rPr>
              <a:t>https://coachpatrylak.wixsite.com/edwardsvillecc</a:t>
            </a:r>
            <a:endParaRPr lang="en-US" dirty="0"/>
          </a:p>
          <a:p>
            <a:pPr marL="45720" indent="0">
              <a:buNone/>
            </a:pPr>
            <a:endParaRPr lang="en-US" dirty="0"/>
          </a:p>
        </p:txBody>
      </p:sp>
      <p:sp>
        <p:nvSpPr>
          <p:cNvPr id="2" name="Title 1"/>
          <p:cNvSpPr>
            <a:spLocks noGrp="1"/>
          </p:cNvSpPr>
          <p:nvPr>
            <p:ph type="title"/>
          </p:nvPr>
        </p:nvSpPr>
        <p:spPr/>
        <p:txBody>
          <a:bodyPr/>
          <a:lstStyle/>
          <a:p>
            <a:r>
              <a:rPr lang="en-US" dirty="0"/>
              <a:t>Social Media</a:t>
            </a:r>
          </a:p>
        </p:txBody>
      </p:sp>
    </p:spTree>
    <p:extLst>
      <p:ext uri="{BB962C8B-B14F-4D97-AF65-F5344CB8AC3E}">
        <p14:creationId xmlns:p14="http://schemas.microsoft.com/office/powerpoint/2010/main" val="60481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fontScale="92500"/>
          </a:bodyPr>
          <a:lstStyle/>
          <a:p>
            <a:r>
              <a:rPr lang="en-US" sz="2600" dirty="0"/>
              <a:t>The Booster Club supports the following:</a:t>
            </a:r>
          </a:p>
          <a:p>
            <a:pPr lvl="1"/>
            <a:r>
              <a:rPr lang="en-US" u="sng" dirty="0"/>
              <a:t>Middle Schools</a:t>
            </a:r>
            <a:r>
              <a:rPr lang="en-US" dirty="0"/>
              <a:t>:</a:t>
            </a:r>
          </a:p>
          <a:p>
            <a:pPr lvl="2"/>
            <a:r>
              <a:rPr lang="en-US" dirty="0"/>
              <a:t>Lincoln Middle School Boy’s and Girl’s XC Team</a:t>
            </a:r>
          </a:p>
          <a:p>
            <a:pPr lvl="2"/>
            <a:r>
              <a:rPr lang="en-US" dirty="0"/>
              <a:t>Liberty Middle School Boy’s and Girl’s XC Team</a:t>
            </a:r>
          </a:p>
          <a:p>
            <a:pPr lvl="2"/>
            <a:r>
              <a:rPr lang="en-US" dirty="0"/>
              <a:t>Lincoln Middle School Boy’s and Girl’s Track and Field Team</a:t>
            </a:r>
          </a:p>
          <a:p>
            <a:pPr lvl="2"/>
            <a:r>
              <a:rPr lang="en-US" dirty="0"/>
              <a:t>Liberty Middle School Boy’s and Girl’s Track and Field Team</a:t>
            </a:r>
          </a:p>
          <a:p>
            <a:pPr lvl="1"/>
            <a:r>
              <a:rPr lang="en-US" u="sng" dirty="0"/>
              <a:t>High School</a:t>
            </a:r>
            <a:r>
              <a:rPr lang="en-US" dirty="0"/>
              <a:t>:</a:t>
            </a:r>
          </a:p>
          <a:p>
            <a:pPr lvl="2"/>
            <a:r>
              <a:rPr lang="en-US" dirty="0"/>
              <a:t>EHS Boy’s and Girl’s XC Team</a:t>
            </a:r>
          </a:p>
          <a:p>
            <a:pPr lvl="2"/>
            <a:r>
              <a:rPr lang="en-US" dirty="0"/>
              <a:t>EHS Boy’s and Girl’s Track and Field Team</a:t>
            </a:r>
          </a:p>
          <a:p>
            <a:r>
              <a:rPr lang="en-US" sz="2600" dirty="0"/>
              <a:t>The programs average between 600-1000 athletes between the teams and levels each season!  We are the second largest sport in terms of numbers in the district behind only the football program!</a:t>
            </a:r>
          </a:p>
          <a:p>
            <a:pPr lvl="2"/>
            <a:endParaRPr lang="en-US" dirty="0"/>
          </a:p>
          <a:p>
            <a:pPr marL="45720" indent="0">
              <a:buNone/>
            </a:pPr>
            <a:endParaRPr lang="en-US" dirty="0"/>
          </a:p>
        </p:txBody>
      </p:sp>
      <p:sp>
        <p:nvSpPr>
          <p:cNvPr id="2" name="Title 1"/>
          <p:cNvSpPr>
            <a:spLocks noGrp="1"/>
          </p:cNvSpPr>
          <p:nvPr>
            <p:ph type="title"/>
          </p:nvPr>
        </p:nvSpPr>
        <p:spPr/>
        <p:txBody>
          <a:bodyPr>
            <a:normAutofit fontScale="90000"/>
          </a:bodyPr>
          <a:lstStyle/>
          <a:p>
            <a:r>
              <a:rPr lang="en-US" dirty="0"/>
              <a:t>Edwardsville Cross-Country Track and Field Booster Club (EXCTF)</a:t>
            </a:r>
          </a:p>
        </p:txBody>
      </p:sp>
    </p:spTree>
    <p:extLst>
      <p:ext uri="{BB962C8B-B14F-4D97-AF65-F5344CB8AC3E}">
        <p14:creationId xmlns:p14="http://schemas.microsoft.com/office/powerpoint/2010/main" val="99576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610600" cy="4919472"/>
          </a:xfrm>
        </p:spPr>
        <p:txBody>
          <a:bodyPr>
            <a:normAutofit fontScale="70000" lnSpcReduction="20000"/>
          </a:bodyPr>
          <a:lstStyle/>
          <a:p>
            <a:r>
              <a:rPr lang="en-US" dirty="0"/>
              <a:t>The EXCTF BC meets on the first Monday of each month (the next meeting is Monday, May 19) at 6:30 pm at Chava’s.  Moving forward, we will meet in the Tiger Country building adjacent to the EHS Track Complex or another location.</a:t>
            </a:r>
          </a:p>
          <a:p>
            <a:endParaRPr lang="en-US" dirty="0"/>
          </a:p>
          <a:p>
            <a:r>
              <a:rPr lang="en-US" b="1" u="sng" dirty="0"/>
              <a:t>As a parent, you are expected to volunteer for at least one event during the season</a:t>
            </a:r>
            <a:r>
              <a:rPr lang="en-US" dirty="0"/>
              <a:t> to either help with course set-up/take down, concessions, finish line, or other event specific job.  You are also expected to donate items for home meet concessions.</a:t>
            </a:r>
          </a:p>
          <a:p>
            <a:endParaRPr lang="en-US" dirty="0"/>
          </a:p>
          <a:p>
            <a:r>
              <a:rPr lang="en-US" dirty="0"/>
              <a:t>Parents are encouraged to join the booster club and to be actively involved in our program.</a:t>
            </a:r>
          </a:p>
          <a:p>
            <a:endParaRPr lang="en-US" dirty="0"/>
          </a:p>
          <a:p>
            <a:r>
              <a:rPr lang="en-US" dirty="0"/>
              <a:t>The EXCTF BC provides financial assistance to all teams.  BC funds provide hotels for overnight stays, off-set the cost of charter buses as needed, uniforms, warm-ups, food for meets over 2 hours away, snacks and Gatorade, miscellaneous supplies and equipment, tents, etc.</a:t>
            </a:r>
          </a:p>
        </p:txBody>
      </p:sp>
      <p:sp>
        <p:nvSpPr>
          <p:cNvPr id="2" name="Title 1"/>
          <p:cNvSpPr>
            <a:spLocks noGrp="1"/>
          </p:cNvSpPr>
          <p:nvPr>
            <p:ph type="title"/>
          </p:nvPr>
        </p:nvSpPr>
        <p:spPr/>
        <p:txBody>
          <a:bodyPr/>
          <a:lstStyle/>
          <a:p>
            <a:r>
              <a:rPr lang="en-US" dirty="0"/>
              <a:t>Booster Club Information</a:t>
            </a:r>
          </a:p>
        </p:txBody>
      </p:sp>
    </p:spTree>
    <p:extLst>
      <p:ext uri="{BB962C8B-B14F-4D97-AF65-F5344CB8AC3E}">
        <p14:creationId xmlns:p14="http://schemas.microsoft.com/office/powerpoint/2010/main" val="243906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Current BC Officers:</a:t>
            </a:r>
          </a:p>
          <a:p>
            <a:pPr lvl="1"/>
            <a:r>
              <a:rPr lang="en-US" dirty="0"/>
              <a:t>President:  </a:t>
            </a:r>
            <a:r>
              <a:rPr lang="en-US" dirty="0">
                <a:solidFill>
                  <a:schemeClr val="accent1"/>
                </a:solidFill>
              </a:rPr>
              <a:t>Chris Amick</a:t>
            </a:r>
          </a:p>
          <a:p>
            <a:pPr lvl="1"/>
            <a:r>
              <a:rPr lang="en-US" dirty="0"/>
              <a:t>Co-Vice President XC:  </a:t>
            </a:r>
            <a:r>
              <a:rPr lang="en-US" dirty="0">
                <a:solidFill>
                  <a:schemeClr val="accent1"/>
                </a:solidFill>
              </a:rPr>
              <a:t>Beth Wittek and the </a:t>
            </a:r>
            <a:r>
              <a:rPr lang="en-US" dirty="0" err="1">
                <a:solidFill>
                  <a:schemeClr val="accent1"/>
                </a:solidFill>
              </a:rPr>
              <a:t>Popelars</a:t>
            </a:r>
            <a:endParaRPr lang="en-US" dirty="0">
              <a:solidFill>
                <a:schemeClr val="accent1"/>
              </a:solidFill>
            </a:endParaRPr>
          </a:p>
          <a:p>
            <a:pPr lvl="1"/>
            <a:r>
              <a:rPr lang="en-US" dirty="0"/>
              <a:t>Co-Vice President Boys TF:  </a:t>
            </a:r>
            <a:r>
              <a:rPr lang="en-US" dirty="0">
                <a:solidFill>
                  <a:schemeClr val="accent1"/>
                </a:solidFill>
              </a:rPr>
              <a:t>Sally </a:t>
            </a:r>
            <a:r>
              <a:rPr lang="en-US" dirty="0" err="1">
                <a:solidFill>
                  <a:schemeClr val="accent1"/>
                </a:solidFill>
              </a:rPr>
              <a:t>Lakatos</a:t>
            </a:r>
            <a:endParaRPr lang="en-US" dirty="0">
              <a:solidFill>
                <a:schemeClr val="accent1"/>
              </a:solidFill>
            </a:endParaRPr>
          </a:p>
          <a:p>
            <a:pPr lvl="1"/>
            <a:r>
              <a:rPr lang="en-US" dirty="0"/>
              <a:t>Co-Vice President Girls TF:  </a:t>
            </a:r>
            <a:r>
              <a:rPr lang="en-US" dirty="0">
                <a:solidFill>
                  <a:schemeClr val="accent1"/>
                </a:solidFill>
              </a:rPr>
              <a:t>Marc </a:t>
            </a:r>
            <a:r>
              <a:rPr lang="en-US" dirty="0" err="1">
                <a:solidFill>
                  <a:schemeClr val="accent1"/>
                </a:solidFill>
              </a:rPr>
              <a:t>Popelar</a:t>
            </a:r>
            <a:endParaRPr lang="en-US" dirty="0">
              <a:solidFill>
                <a:schemeClr val="accent1"/>
              </a:solidFill>
            </a:endParaRPr>
          </a:p>
          <a:p>
            <a:pPr lvl="1"/>
            <a:r>
              <a:rPr lang="en-US" dirty="0"/>
              <a:t>Secretary:  </a:t>
            </a:r>
            <a:r>
              <a:rPr lang="en-US" dirty="0">
                <a:solidFill>
                  <a:schemeClr val="accent1"/>
                </a:solidFill>
              </a:rPr>
              <a:t>Michelle Meckfessel</a:t>
            </a:r>
          </a:p>
          <a:p>
            <a:pPr lvl="1"/>
            <a:r>
              <a:rPr lang="en-US" dirty="0"/>
              <a:t>Treasurer:  </a:t>
            </a:r>
            <a:r>
              <a:rPr lang="en-US" dirty="0">
                <a:solidFill>
                  <a:schemeClr val="accent1"/>
                </a:solidFill>
              </a:rPr>
              <a:t>Keith </a:t>
            </a:r>
            <a:r>
              <a:rPr lang="en-US" dirty="0" err="1">
                <a:solidFill>
                  <a:schemeClr val="accent1"/>
                </a:solidFill>
              </a:rPr>
              <a:t>Lueking</a:t>
            </a:r>
            <a:endParaRPr lang="en-US" dirty="0">
              <a:solidFill>
                <a:schemeClr val="accent1"/>
              </a:solidFill>
            </a:endParaRPr>
          </a:p>
          <a:p>
            <a:pPr lvl="1"/>
            <a:r>
              <a:rPr lang="en-US" dirty="0"/>
              <a:t>Co-Trivia Night Coordinator:  </a:t>
            </a:r>
            <a:r>
              <a:rPr lang="en-US" dirty="0">
                <a:solidFill>
                  <a:schemeClr val="accent1"/>
                </a:solidFill>
              </a:rPr>
              <a:t>Sally Lakatos</a:t>
            </a:r>
          </a:p>
          <a:p>
            <a:pPr lvl="1"/>
            <a:r>
              <a:rPr lang="en-US" dirty="0"/>
              <a:t>Mud Mountain Race Directors:  </a:t>
            </a:r>
            <a:r>
              <a:rPr lang="en-US" dirty="0">
                <a:solidFill>
                  <a:schemeClr val="accent1"/>
                </a:solidFill>
              </a:rPr>
              <a:t>George </a:t>
            </a:r>
            <a:r>
              <a:rPr lang="en-US" dirty="0" err="1">
                <a:solidFill>
                  <a:schemeClr val="accent1"/>
                </a:solidFill>
              </a:rPr>
              <a:t>Patrylak</a:t>
            </a:r>
            <a:r>
              <a:rPr lang="en-US" dirty="0">
                <a:solidFill>
                  <a:schemeClr val="accent1"/>
                </a:solidFill>
              </a:rPr>
              <a:t> </a:t>
            </a:r>
            <a:endParaRPr lang="en-US" dirty="0"/>
          </a:p>
          <a:p>
            <a:pPr lvl="1"/>
            <a:r>
              <a:rPr lang="en-US" dirty="0">
                <a:solidFill>
                  <a:schemeClr val="accent1"/>
                </a:solidFill>
              </a:rPr>
              <a:t>**</a:t>
            </a:r>
            <a:r>
              <a:rPr lang="en-US" dirty="0"/>
              <a:t>New Elections will be in June of 2025 if you are interested in serving as an officer for the 2025/2026 school year.  </a:t>
            </a:r>
          </a:p>
        </p:txBody>
      </p:sp>
      <p:sp>
        <p:nvSpPr>
          <p:cNvPr id="2" name="Title 1"/>
          <p:cNvSpPr>
            <a:spLocks noGrp="1"/>
          </p:cNvSpPr>
          <p:nvPr>
            <p:ph type="title"/>
          </p:nvPr>
        </p:nvSpPr>
        <p:spPr/>
        <p:txBody>
          <a:bodyPr/>
          <a:lstStyle/>
          <a:p>
            <a:r>
              <a:rPr lang="en-US" dirty="0"/>
              <a:t>Booster Club Information Cont.</a:t>
            </a:r>
          </a:p>
        </p:txBody>
      </p:sp>
    </p:spTree>
    <p:extLst>
      <p:ext uri="{BB962C8B-B14F-4D97-AF65-F5344CB8AC3E}">
        <p14:creationId xmlns:p14="http://schemas.microsoft.com/office/powerpoint/2010/main" val="109148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Trivia Night:  </a:t>
            </a:r>
          </a:p>
          <a:p>
            <a:pPr lvl="1"/>
            <a:r>
              <a:rPr lang="en-US" dirty="0"/>
              <a:t>In January, we will be hosting our Fifth Annual EXCTF BC Trivia Night.  This fund raiser averages over $12,000 a year for the BC.  You can help by joining the committee in September, getting a table, providing or soliciting items for a silent auction, or helping out with the event. </a:t>
            </a:r>
          </a:p>
          <a:p>
            <a:r>
              <a:rPr lang="en-US" dirty="0"/>
              <a:t>Mud Mountain:</a:t>
            </a:r>
          </a:p>
          <a:p>
            <a:pPr lvl="1"/>
            <a:r>
              <a:rPr lang="en-US" dirty="0"/>
              <a:t>This is our single largest fund raiser of the year, grossing an average of more than $13,000 annually during the past five years.</a:t>
            </a:r>
          </a:p>
        </p:txBody>
      </p:sp>
      <p:sp>
        <p:nvSpPr>
          <p:cNvPr id="2" name="Title 1"/>
          <p:cNvSpPr>
            <a:spLocks noGrp="1"/>
          </p:cNvSpPr>
          <p:nvPr>
            <p:ph type="title"/>
          </p:nvPr>
        </p:nvSpPr>
        <p:spPr/>
        <p:txBody>
          <a:bodyPr>
            <a:normAutofit/>
          </a:bodyPr>
          <a:lstStyle/>
          <a:p>
            <a:r>
              <a:rPr lang="en-US" dirty="0"/>
              <a:t>Major Fund Raising Events:</a:t>
            </a:r>
          </a:p>
        </p:txBody>
      </p:sp>
    </p:spTree>
    <p:extLst>
      <p:ext uri="{BB962C8B-B14F-4D97-AF65-F5344CB8AC3E}">
        <p14:creationId xmlns:p14="http://schemas.microsoft.com/office/powerpoint/2010/main" val="145737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Date:  Saturday, July 26, 2025 at the SIUE Cross-Country Course (our home course).</a:t>
            </a:r>
          </a:p>
          <a:p>
            <a:endParaRPr lang="en-US" dirty="0"/>
          </a:p>
          <a:p>
            <a:r>
              <a:rPr lang="en-US" dirty="0"/>
              <a:t>How can you help?</a:t>
            </a:r>
          </a:p>
          <a:p>
            <a:pPr lvl="1"/>
            <a:r>
              <a:rPr lang="en-US" dirty="0"/>
              <a:t>Have your son/daughter compete in the race.</a:t>
            </a:r>
          </a:p>
          <a:p>
            <a:pPr lvl="1"/>
            <a:r>
              <a:rPr lang="en-US" dirty="0"/>
              <a:t>If you can handle the 5k or 1 mile fun run, sign up!</a:t>
            </a:r>
          </a:p>
          <a:p>
            <a:pPr lvl="1"/>
            <a:r>
              <a:rPr lang="en-US" dirty="0"/>
              <a:t>Join the Mud Mountain Event Committee.</a:t>
            </a:r>
          </a:p>
          <a:p>
            <a:pPr lvl="1"/>
            <a:r>
              <a:rPr lang="en-US" dirty="0"/>
              <a:t>Volunteer to work the event.</a:t>
            </a:r>
          </a:p>
          <a:p>
            <a:pPr lvl="1"/>
            <a:r>
              <a:rPr lang="en-US" dirty="0"/>
              <a:t>Obtain a corporate sponsor (or two, or three……)</a:t>
            </a:r>
          </a:p>
        </p:txBody>
      </p:sp>
      <p:sp>
        <p:nvSpPr>
          <p:cNvPr id="2" name="Title 1"/>
          <p:cNvSpPr>
            <a:spLocks noGrp="1"/>
          </p:cNvSpPr>
          <p:nvPr>
            <p:ph type="title"/>
          </p:nvPr>
        </p:nvSpPr>
        <p:spPr/>
        <p:txBody>
          <a:bodyPr/>
          <a:lstStyle/>
          <a:p>
            <a:r>
              <a:rPr lang="en-US" dirty="0"/>
              <a:t>Mud Mountain</a:t>
            </a:r>
          </a:p>
        </p:txBody>
      </p:sp>
    </p:spTree>
    <p:extLst>
      <p:ext uri="{BB962C8B-B14F-4D97-AF65-F5344CB8AC3E}">
        <p14:creationId xmlns:p14="http://schemas.microsoft.com/office/powerpoint/2010/main" val="1349487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315200" cy="5105399"/>
          </a:xfrm>
        </p:spPr>
        <p:txBody>
          <a:bodyPr>
            <a:normAutofit/>
          </a:bodyPr>
          <a:lstStyle/>
          <a:p>
            <a:r>
              <a:rPr lang="en-US" b="1" dirty="0"/>
              <a:t>Please refer to the information sheet regarding Mud Mountain Sponsorships</a:t>
            </a:r>
            <a:br>
              <a:rPr lang="en-US" b="1" dirty="0"/>
            </a:br>
            <a:endParaRPr lang="en-US" b="1" dirty="0"/>
          </a:p>
          <a:p>
            <a:pPr lvl="1"/>
            <a:r>
              <a:rPr lang="en-US" b="1" dirty="0"/>
              <a:t>Gold Sponsor </a:t>
            </a:r>
            <a:r>
              <a:rPr lang="en-US" dirty="0"/>
              <a:t>[$500 or more Donation]</a:t>
            </a:r>
            <a:br>
              <a:rPr lang="en-US" dirty="0"/>
            </a:br>
            <a:endParaRPr lang="en-US" dirty="0"/>
          </a:p>
          <a:p>
            <a:pPr lvl="1"/>
            <a:r>
              <a:rPr lang="en-US" b="1" dirty="0"/>
              <a:t>Silver Sponsor </a:t>
            </a:r>
            <a:r>
              <a:rPr lang="en-US" dirty="0"/>
              <a:t>[$300-$499 Donation]</a:t>
            </a:r>
            <a:br>
              <a:rPr lang="en-US" dirty="0"/>
            </a:br>
            <a:endParaRPr lang="en-US" b="1" dirty="0"/>
          </a:p>
          <a:p>
            <a:pPr lvl="1"/>
            <a:r>
              <a:rPr lang="en-US" b="1" dirty="0"/>
              <a:t>Bronze Sponsor </a:t>
            </a:r>
            <a:r>
              <a:rPr lang="en-US" dirty="0"/>
              <a:t>[$100-$299 Donation]</a:t>
            </a:r>
          </a:p>
          <a:p>
            <a:pPr marL="45720" indent="0">
              <a:buNone/>
            </a:pPr>
            <a:r>
              <a:rPr lang="en-US" dirty="0"/>
              <a:t> </a:t>
            </a:r>
          </a:p>
          <a:p>
            <a:pPr marL="45720" indent="0">
              <a:buNone/>
            </a:pPr>
            <a:endParaRPr lang="en-US" dirty="0"/>
          </a:p>
          <a:p>
            <a:pPr marL="45720" indent="0">
              <a:buNone/>
            </a:pPr>
            <a:endParaRPr lang="en-US" dirty="0"/>
          </a:p>
        </p:txBody>
      </p:sp>
      <p:sp>
        <p:nvSpPr>
          <p:cNvPr id="2" name="Title 1"/>
          <p:cNvSpPr>
            <a:spLocks noGrp="1"/>
          </p:cNvSpPr>
          <p:nvPr>
            <p:ph type="title"/>
          </p:nvPr>
        </p:nvSpPr>
        <p:spPr>
          <a:xfrm>
            <a:off x="838200" y="304800"/>
            <a:ext cx="7315200" cy="1098612"/>
          </a:xfrm>
        </p:spPr>
        <p:txBody>
          <a:bodyPr/>
          <a:lstStyle/>
          <a:p>
            <a:r>
              <a:rPr lang="en-US" dirty="0"/>
              <a:t>Mud Mountain Sponsorship</a:t>
            </a:r>
          </a:p>
        </p:txBody>
      </p:sp>
    </p:spTree>
    <p:extLst>
      <p:ext uri="{BB962C8B-B14F-4D97-AF65-F5344CB8AC3E}">
        <p14:creationId xmlns:p14="http://schemas.microsoft.com/office/powerpoint/2010/main" val="19202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We are asking for each FAMILY to try and solicit a minimum of $300 from local businesses.  </a:t>
            </a:r>
          </a:p>
          <a:p>
            <a:r>
              <a:rPr lang="en-US" dirty="0"/>
              <a:t>As a bonus, any athlete that is able to obtain $300 or more in donations for Mud Mountain will not have to participate in any additional fund raisers during the 2024 XC Season.</a:t>
            </a:r>
          </a:p>
          <a:p>
            <a:r>
              <a:rPr lang="en-US" dirty="0"/>
              <a:t>There is a </a:t>
            </a:r>
            <a:r>
              <a:rPr lang="en-US" dirty="0">
                <a:hlinkClick r:id="rId2"/>
              </a:rPr>
              <a:t>sponsorship document</a:t>
            </a:r>
            <a:r>
              <a:rPr lang="en-US" dirty="0"/>
              <a:t> all families are expected to use so we do not have multiple people trying to contact the same businesses.  The link to the 2024 Mud Mountain Sponsorship Spread Sheet has been posted on the Edwardsville XC Facebook Page.  </a:t>
            </a:r>
          </a:p>
        </p:txBody>
      </p:sp>
      <p:sp>
        <p:nvSpPr>
          <p:cNvPr id="2" name="Title 1"/>
          <p:cNvSpPr>
            <a:spLocks noGrp="1"/>
          </p:cNvSpPr>
          <p:nvPr>
            <p:ph type="title"/>
          </p:nvPr>
        </p:nvSpPr>
        <p:spPr/>
        <p:txBody>
          <a:bodyPr>
            <a:normAutofit fontScale="90000"/>
          </a:bodyPr>
          <a:lstStyle/>
          <a:p>
            <a:r>
              <a:rPr lang="en-US" dirty="0"/>
              <a:t>Mud Mountain Sponsorship Cont.</a:t>
            </a:r>
          </a:p>
        </p:txBody>
      </p:sp>
    </p:spTree>
    <p:extLst>
      <p:ext uri="{BB962C8B-B14F-4D97-AF65-F5344CB8AC3E}">
        <p14:creationId xmlns:p14="http://schemas.microsoft.com/office/powerpoint/2010/main" val="242947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924800" cy="4157472"/>
          </a:xfrm>
        </p:spPr>
        <p:txBody>
          <a:bodyPr>
            <a:normAutofit fontScale="92500" lnSpcReduction="10000"/>
          </a:bodyPr>
          <a:lstStyle/>
          <a:p>
            <a:r>
              <a:rPr lang="en-US" sz="2400" b="1" dirty="0"/>
              <a:t>George </a:t>
            </a:r>
            <a:r>
              <a:rPr lang="en-US" sz="2400" b="1" dirty="0" err="1"/>
              <a:t>Patrylak</a:t>
            </a:r>
            <a:r>
              <a:rPr lang="en-US" sz="2400" b="1" dirty="0"/>
              <a:t>:  </a:t>
            </a:r>
          </a:p>
          <a:p>
            <a:pPr lvl="1"/>
            <a:r>
              <a:rPr lang="en-US" sz="2000" dirty="0"/>
              <a:t>Head Cross-Country Coach 	</a:t>
            </a:r>
          </a:p>
          <a:p>
            <a:pPr lvl="1"/>
            <a:r>
              <a:rPr lang="en-US" sz="2000" dirty="0"/>
              <a:t>Assistant Boys Track and Field Coach (Distance)</a:t>
            </a:r>
          </a:p>
          <a:p>
            <a:pPr lvl="1"/>
            <a:r>
              <a:rPr lang="en-US" sz="2000" dirty="0"/>
              <a:t>618-567-5792 	</a:t>
            </a:r>
            <a:r>
              <a:rPr lang="en-US" sz="2000" dirty="0">
                <a:hlinkClick r:id="rId2"/>
              </a:rPr>
              <a:t>gpatrylak@ecusd7.org</a:t>
            </a:r>
            <a:endParaRPr lang="en-US" sz="2000" dirty="0"/>
          </a:p>
          <a:p>
            <a:endParaRPr lang="en-US" sz="2400" b="1" dirty="0"/>
          </a:p>
          <a:p>
            <a:r>
              <a:rPr lang="en-US" sz="2400" b="1" dirty="0"/>
              <a:t>Alexis Keller:  </a:t>
            </a:r>
          </a:p>
          <a:p>
            <a:pPr lvl="1"/>
            <a:r>
              <a:rPr lang="en-US" sz="2000" dirty="0"/>
              <a:t>Assistant EHS Cross-Country Coach            	</a:t>
            </a:r>
          </a:p>
          <a:p>
            <a:pPr lvl="1"/>
            <a:r>
              <a:rPr lang="en-US" sz="2000" dirty="0"/>
              <a:t>618-616-5314  </a:t>
            </a:r>
            <a:r>
              <a:rPr lang="en-US" sz="2000" dirty="0">
                <a:hlinkClick r:id="rId3"/>
              </a:rPr>
              <a:t>akeller@ecusd7.org</a:t>
            </a:r>
            <a:r>
              <a:rPr lang="en-US" sz="2000" dirty="0"/>
              <a:t> </a:t>
            </a:r>
          </a:p>
          <a:p>
            <a:pPr lvl="1"/>
            <a:endParaRPr lang="en-US" sz="2000" dirty="0"/>
          </a:p>
          <a:p>
            <a:r>
              <a:rPr lang="en-US" sz="2400" b="1" dirty="0"/>
              <a:t>Keri </a:t>
            </a:r>
            <a:r>
              <a:rPr lang="en-US" sz="2400" b="1" dirty="0" err="1"/>
              <a:t>Burmester</a:t>
            </a:r>
            <a:endParaRPr lang="en-US" sz="2400" b="1" dirty="0"/>
          </a:p>
          <a:p>
            <a:pPr lvl="1"/>
            <a:r>
              <a:rPr lang="en-US" sz="2000" dirty="0"/>
              <a:t>Assistant EHS Cross-Country Coach</a:t>
            </a:r>
          </a:p>
          <a:p>
            <a:pPr lvl="1"/>
            <a:r>
              <a:rPr lang="en-US" sz="2000" dirty="0"/>
              <a:t>Assistant EHS Girls Track Coach</a:t>
            </a:r>
          </a:p>
          <a:p>
            <a:pPr lvl="1"/>
            <a:r>
              <a:rPr lang="en-US" sz="2000" dirty="0"/>
              <a:t>618-615-3031 </a:t>
            </a:r>
            <a:r>
              <a:rPr lang="en-US" sz="2000" u="sng" dirty="0">
                <a:solidFill>
                  <a:srgbClr val="00B050"/>
                </a:solidFill>
              </a:rPr>
              <a:t>kburmester@ecusd7.org</a:t>
            </a:r>
          </a:p>
          <a:p>
            <a:pPr marL="393192" lvl="1" indent="0">
              <a:buNone/>
            </a:pPr>
            <a:endParaRPr lang="en-US" sz="2400" dirty="0"/>
          </a:p>
        </p:txBody>
      </p:sp>
      <p:sp>
        <p:nvSpPr>
          <p:cNvPr id="2" name="Title 1"/>
          <p:cNvSpPr>
            <a:spLocks noGrp="1"/>
          </p:cNvSpPr>
          <p:nvPr>
            <p:ph type="title"/>
          </p:nvPr>
        </p:nvSpPr>
        <p:spPr>
          <a:xfrm>
            <a:off x="457200" y="152400"/>
            <a:ext cx="8229600" cy="944562"/>
          </a:xfrm>
        </p:spPr>
        <p:txBody>
          <a:bodyPr/>
          <a:lstStyle/>
          <a:p>
            <a:r>
              <a:rPr lang="en-US" dirty="0"/>
              <a:t>EHS Coaching Staff:</a:t>
            </a:r>
          </a:p>
        </p:txBody>
      </p:sp>
      <p:pic>
        <p:nvPicPr>
          <p:cNvPr id="7" name="Picture 6">
            <a:extLst>
              <a:ext uri="{FF2B5EF4-FFF2-40B4-BE49-F238E27FC236}">
                <a16:creationId xmlns:a16="http://schemas.microsoft.com/office/drawing/2014/main" id="{CB3F1BB8-7D06-CB6A-AF8C-4222B6A9AECC}"/>
              </a:ext>
            </a:extLst>
          </p:cNvPr>
          <p:cNvPicPr>
            <a:picLocks noChangeAspect="1"/>
          </p:cNvPicPr>
          <p:nvPr/>
        </p:nvPicPr>
        <p:blipFill>
          <a:blip r:embed="rId4"/>
          <a:stretch>
            <a:fillRect/>
          </a:stretch>
        </p:blipFill>
        <p:spPr>
          <a:xfrm>
            <a:off x="6189323" y="2921380"/>
            <a:ext cx="2954677" cy="3936620"/>
          </a:xfrm>
          <a:prstGeom prst="rect">
            <a:avLst/>
          </a:prstGeom>
        </p:spPr>
      </p:pic>
    </p:spTree>
    <p:extLst>
      <p:ext uri="{BB962C8B-B14F-4D97-AF65-F5344CB8AC3E}">
        <p14:creationId xmlns:p14="http://schemas.microsoft.com/office/powerpoint/2010/main" val="177244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“We do not make athletes!  We will never take the credit for exceptional performances or the blame for pathetic ones.  Everyone is responsible for him or her self!  We can not make you a great runner.  We will put the proper workouts and requirements in front of you, but it is up to you to follow the standards, goals, and workouts we lay out.  If you follow the plan, put in the miles, do the work, and try your hardest, you will be successful. YOU have to put the work in!  YOU determine what quality of runner you will be!”</a:t>
            </a:r>
          </a:p>
          <a:p>
            <a:endParaRPr lang="en-US" dirty="0"/>
          </a:p>
        </p:txBody>
      </p:sp>
      <p:sp>
        <p:nvSpPr>
          <p:cNvPr id="2" name="Title 1"/>
          <p:cNvSpPr>
            <a:spLocks noGrp="1"/>
          </p:cNvSpPr>
          <p:nvPr>
            <p:ph type="title"/>
          </p:nvPr>
        </p:nvSpPr>
        <p:spPr/>
        <p:txBody>
          <a:bodyPr/>
          <a:lstStyle/>
          <a:p>
            <a:r>
              <a:rPr lang="en-US" dirty="0"/>
              <a:t>Program Philosophy</a:t>
            </a:r>
          </a:p>
        </p:txBody>
      </p:sp>
    </p:spTree>
    <p:extLst>
      <p:ext uri="{BB962C8B-B14F-4D97-AF65-F5344CB8AC3E}">
        <p14:creationId xmlns:p14="http://schemas.microsoft.com/office/powerpoint/2010/main" val="144266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Please sign in and please make sure you have left an email for us to contact you.</a:t>
            </a:r>
          </a:p>
          <a:p>
            <a:r>
              <a:rPr lang="en-US" dirty="0"/>
              <a:t>Please take a copy of the information packet, as there are a few details we did not go over.  Please make sure you read it, along with your son or daughter.</a:t>
            </a:r>
          </a:p>
          <a:p>
            <a:r>
              <a:rPr lang="en-US" dirty="0"/>
              <a:t>Please bring a copy of the schedule home with you.</a:t>
            </a:r>
          </a:p>
          <a:p>
            <a:r>
              <a:rPr lang="en-US" dirty="0"/>
              <a:t>A copy of his Power Point and additional forms will be on the team Facebook Page later tonight.</a:t>
            </a:r>
          </a:p>
          <a:p>
            <a:r>
              <a:rPr lang="en-US" dirty="0"/>
              <a:t>A detailed workout schedule will be provided in late July or early August.</a:t>
            </a:r>
          </a:p>
          <a:p>
            <a:r>
              <a:rPr lang="en-US" dirty="0"/>
              <a:t>Our first summer practice will be on Monday, June 9, 2025.</a:t>
            </a:r>
          </a:p>
          <a:p>
            <a:r>
              <a:rPr lang="en-US" dirty="0"/>
              <a:t>Any Questions?</a:t>
            </a:r>
          </a:p>
        </p:txBody>
      </p:sp>
      <p:sp>
        <p:nvSpPr>
          <p:cNvPr id="2" name="Title 1"/>
          <p:cNvSpPr>
            <a:spLocks noGrp="1"/>
          </p:cNvSpPr>
          <p:nvPr>
            <p:ph type="title"/>
          </p:nvPr>
        </p:nvSpPr>
        <p:spPr/>
        <p:txBody>
          <a:bodyPr/>
          <a:lstStyle/>
          <a:p>
            <a:r>
              <a:rPr lang="en-US" dirty="0"/>
              <a:t>Before You Leave Tonight</a:t>
            </a:r>
          </a:p>
        </p:txBody>
      </p:sp>
    </p:spTree>
    <p:extLst>
      <p:ext uri="{BB962C8B-B14F-4D97-AF65-F5344CB8AC3E}">
        <p14:creationId xmlns:p14="http://schemas.microsoft.com/office/powerpoint/2010/main" val="74978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0" dirty="0"/>
              <a:t>2024 State Weekend…</a:t>
            </a:r>
            <a:br>
              <a:rPr lang="en-US" b="0" dirty="0"/>
            </a:br>
            <a:r>
              <a:rPr lang="en-US" b="0" dirty="0"/>
              <a:t>Will You Be Here in 2025?</a:t>
            </a:r>
          </a:p>
        </p:txBody>
      </p:sp>
      <p:pic>
        <p:nvPicPr>
          <p:cNvPr id="7" name="Content Placeholder 6" descr="A group of people standing on a log&#10;&#10;AI-generated content may be incorrect.">
            <a:extLst>
              <a:ext uri="{FF2B5EF4-FFF2-40B4-BE49-F238E27FC236}">
                <a16:creationId xmlns:a16="http://schemas.microsoft.com/office/drawing/2014/main" id="{D7CBDD16-2C9F-9ECB-402B-88921F9A781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279" t="24518" b="8137"/>
          <a:stretch/>
        </p:blipFill>
        <p:spPr>
          <a:xfrm>
            <a:off x="810452" y="1600200"/>
            <a:ext cx="7523095" cy="3928652"/>
          </a:xfrm>
        </p:spPr>
      </p:pic>
    </p:spTree>
    <p:extLst>
      <p:ext uri="{BB962C8B-B14F-4D97-AF65-F5344CB8AC3E}">
        <p14:creationId xmlns:p14="http://schemas.microsoft.com/office/powerpoint/2010/main" val="341914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848600" cy="4767072"/>
          </a:xfrm>
        </p:spPr>
        <p:txBody>
          <a:bodyPr>
            <a:normAutofit lnSpcReduction="10000"/>
          </a:bodyPr>
          <a:lstStyle/>
          <a:p>
            <a:r>
              <a:rPr lang="en-US" dirty="0"/>
              <a:t>We will once again be using Team Snap to share information.  You must download the Team Snap App on your phone.</a:t>
            </a:r>
          </a:p>
          <a:p>
            <a:r>
              <a:rPr lang="en-US" dirty="0"/>
              <a:t>Please, create your own contact on your phone.  Please include:</a:t>
            </a:r>
          </a:p>
          <a:p>
            <a:pPr lvl="1"/>
            <a:r>
              <a:rPr lang="en-US" dirty="0"/>
              <a:t>Your First and Last Name</a:t>
            </a:r>
          </a:p>
          <a:p>
            <a:pPr lvl="1"/>
            <a:r>
              <a:rPr lang="en-US" dirty="0"/>
              <a:t>Your cell phone number</a:t>
            </a:r>
          </a:p>
          <a:p>
            <a:pPr lvl="1"/>
            <a:r>
              <a:rPr lang="en-US" dirty="0"/>
              <a:t>Your email address</a:t>
            </a:r>
          </a:p>
          <a:p>
            <a:pPr lvl="1"/>
            <a:r>
              <a:rPr lang="en-US" dirty="0"/>
              <a:t>For your company, please enter EHS XC</a:t>
            </a:r>
          </a:p>
          <a:p>
            <a:r>
              <a:rPr lang="en-US" dirty="0"/>
              <a:t>Please share this contact with Coach P. by sending a text/share contact to 618-567-5792. Thank you!</a:t>
            </a:r>
          </a:p>
        </p:txBody>
      </p:sp>
      <p:sp>
        <p:nvSpPr>
          <p:cNvPr id="3" name="Title 2"/>
          <p:cNvSpPr>
            <a:spLocks noGrp="1"/>
          </p:cNvSpPr>
          <p:nvPr>
            <p:ph type="title"/>
          </p:nvPr>
        </p:nvSpPr>
        <p:spPr/>
        <p:txBody>
          <a:bodyPr>
            <a:normAutofit/>
          </a:bodyPr>
          <a:lstStyle/>
          <a:p>
            <a:r>
              <a:rPr lang="en-US" dirty="0"/>
              <a:t>Contact Sharing/Team Snap</a:t>
            </a:r>
          </a:p>
        </p:txBody>
      </p:sp>
      <p:pic>
        <p:nvPicPr>
          <p:cNvPr id="2050" name="Picture 2" descr="Image result for team sn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895600"/>
            <a:ext cx="1704975" cy="124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6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 introduce high school student athletes to the sport of cross-country (distance) running </a:t>
            </a:r>
          </a:p>
          <a:p>
            <a:endParaRPr lang="en-US" dirty="0"/>
          </a:p>
          <a:p>
            <a:endParaRPr lang="en-US" dirty="0"/>
          </a:p>
          <a:p>
            <a:endParaRPr lang="en-US" dirty="0"/>
          </a:p>
          <a:p>
            <a:endParaRPr lang="en-US" dirty="0"/>
          </a:p>
          <a:p>
            <a:endParaRPr lang="en-US" dirty="0"/>
          </a:p>
          <a:p>
            <a:r>
              <a:rPr lang="en-US" dirty="0"/>
              <a:t>while remaining one of the most competitive cross-country programs in the State!</a:t>
            </a:r>
          </a:p>
          <a:p>
            <a:endParaRPr lang="en-US" dirty="0"/>
          </a:p>
        </p:txBody>
      </p:sp>
      <p:sp>
        <p:nvSpPr>
          <p:cNvPr id="2" name="Title 1"/>
          <p:cNvSpPr>
            <a:spLocks noGrp="1"/>
          </p:cNvSpPr>
          <p:nvPr>
            <p:ph type="title"/>
          </p:nvPr>
        </p:nvSpPr>
        <p:spPr/>
        <p:txBody>
          <a:bodyPr/>
          <a:lstStyle/>
          <a:p>
            <a:r>
              <a:rPr lang="en-US" dirty="0"/>
              <a:t>Mission Statement</a:t>
            </a:r>
          </a:p>
        </p:txBody>
      </p:sp>
      <p:graphicFrame>
        <p:nvGraphicFramePr>
          <p:cNvPr id="5" name="Table 4"/>
          <p:cNvGraphicFramePr>
            <a:graphicFrameLocks noGrp="1"/>
          </p:cNvGraphicFramePr>
          <p:nvPr>
            <p:extLst>
              <p:ext uri="{D42A27DB-BD31-4B8C-83A1-F6EECF244321}">
                <p14:modId xmlns:p14="http://schemas.microsoft.com/office/powerpoint/2010/main" val="3683012139"/>
              </p:ext>
            </p:extLst>
          </p:nvPr>
        </p:nvGraphicFramePr>
        <p:xfrm>
          <a:off x="533400" y="2438400"/>
          <a:ext cx="7620000" cy="213360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2133600">
                <a:tc>
                  <a:txBody>
                    <a:bodyPr/>
                    <a:lstStyle/>
                    <a:p>
                      <a:r>
                        <a:rPr kumimoji="0" lang="en-US" sz="1800" b="1" kern="1200" dirty="0">
                          <a:solidFill>
                            <a:schemeClr val="lt1"/>
                          </a:solidFill>
                          <a:effectLst/>
                          <a:latin typeface="+mn-lt"/>
                          <a:ea typeface="+mn-ea"/>
                          <a:cs typeface="+mn-cs"/>
                        </a:rPr>
                        <a:t>Creating a nurturing, supportive and family atmosphere</a:t>
                      </a:r>
                      <a:endParaRPr lang="en-US" dirty="0"/>
                    </a:p>
                  </a:txBody>
                  <a:tcPr/>
                </a:tc>
                <a:tc>
                  <a:txBody>
                    <a:bodyPr/>
                    <a:lstStyle/>
                    <a:p>
                      <a:r>
                        <a:rPr kumimoji="0" lang="en-US" sz="1800" b="1" kern="1200" dirty="0">
                          <a:solidFill>
                            <a:schemeClr val="lt1"/>
                          </a:solidFill>
                          <a:effectLst/>
                          <a:latin typeface="+mn-lt"/>
                          <a:ea typeface="+mn-ea"/>
                          <a:cs typeface="+mn-cs"/>
                        </a:rPr>
                        <a:t>With an emphasis on teaching skills to help athletes become better runners, students, and individuals </a:t>
                      </a:r>
                      <a:endParaRPr lang="en-US" dirty="0"/>
                    </a:p>
                  </a:txBody>
                  <a:tcPr/>
                </a:tc>
                <a:tc>
                  <a:txBody>
                    <a:bodyPr/>
                    <a:lstStyle/>
                    <a:p>
                      <a:r>
                        <a:rPr kumimoji="0" lang="en-US" sz="1800" b="1" kern="1200" dirty="0">
                          <a:solidFill>
                            <a:schemeClr val="lt1"/>
                          </a:solidFill>
                          <a:effectLst/>
                          <a:latin typeface="+mn-lt"/>
                          <a:ea typeface="+mn-ea"/>
                          <a:cs typeface="+mn-cs"/>
                        </a:rPr>
                        <a:t>While learning the principles of hard work, determination, sportsmanship, teamwork, goal setting, respect, and friendship</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1777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315200" cy="4343399"/>
          </a:xfrm>
        </p:spPr>
        <p:txBody>
          <a:bodyPr>
            <a:normAutofit fontScale="92500" lnSpcReduction="20000"/>
          </a:bodyPr>
          <a:lstStyle/>
          <a:p>
            <a:pPr marL="365760" indent="-274320">
              <a:buFont typeface="Wingdings 2"/>
              <a:buChar char=""/>
              <a:defRPr/>
            </a:pPr>
            <a:r>
              <a:rPr lang="en-US" dirty="0"/>
              <a:t>Varsity</a:t>
            </a:r>
          </a:p>
          <a:p>
            <a:pPr marL="365760" indent="-274320">
              <a:buFont typeface="Wingdings 2"/>
              <a:buChar char=""/>
              <a:defRPr/>
            </a:pPr>
            <a:r>
              <a:rPr lang="en-US" dirty="0"/>
              <a:t>Fresh/</a:t>
            </a:r>
            <a:r>
              <a:rPr lang="en-US" dirty="0" err="1"/>
              <a:t>Soph</a:t>
            </a:r>
            <a:r>
              <a:rPr lang="en-US" dirty="0"/>
              <a:t> Boys  </a:t>
            </a:r>
          </a:p>
          <a:p>
            <a:pPr marL="365760" indent="-274320">
              <a:buFont typeface="Wingdings 2"/>
              <a:buChar char=""/>
              <a:defRPr/>
            </a:pPr>
            <a:r>
              <a:rPr lang="en-US" dirty="0"/>
              <a:t>Junior Varsity Girls</a:t>
            </a:r>
          </a:p>
          <a:p>
            <a:pPr marL="365760" indent="-274320">
              <a:buFont typeface="Wingdings 2"/>
              <a:buChar char=""/>
              <a:defRPr/>
            </a:pPr>
            <a:r>
              <a:rPr lang="en-US" dirty="0"/>
              <a:t>Open:  Everyone who has not already competed</a:t>
            </a:r>
          </a:p>
          <a:p>
            <a:pPr marL="365760" indent="-274320">
              <a:buFont typeface="Wingdings 2"/>
              <a:buChar char=""/>
              <a:defRPr/>
            </a:pPr>
            <a:endParaRPr lang="en-US" dirty="0"/>
          </a:p>
          <a:p>
            <a:pPr marL="365760" indent="-274320">
              <a:buFont typeface="Wingdings 2"/>
              <a:buChar char=""/>
              <a:defRPr/>
            </a:pPr>
            <a:r>
              <a:rPr lang="en-US" dirty="0"/>
              <a:t>Post Season Meets (Regionals, Sectionals, and State Series at the IHSA Levels):</a:t>
            </a:r>
          </a:p>
          <a:p>
            <a:pPr lvl="1"/>
            <a:r>
              <a:rPr lang="en-US" dirty="0"/>
              <a:t>During the post season, only varsity teams compete.  IHSA starts with Regionals, and only the top five teams and top five individuals qualify to Sectionals.  At Sectionals, only the top seven teams and top ten individuals advance to State.</a:t>
            </a:r>
          </a:p>
          <a:p>
            <a:pPr marL="640080" lvl="1" indent="-274320">
              <a:buFont typeface="Wingdings 2"/>
              <a:buChar char=""/>
              <a:defRPr/>
            </a:pPr>
            <a:endParaRPr lang="en-US" dirty="0"/>
          </a:p>
          <a:p>
            <a:endParaRPr lang="en-US" dirty="0"/>
          </a:p>
        </p:txBody>
      </p:sp>
      <p:sp>
        <p:nvSpPr>
          <p:cNvPr id="2" name="Title 1"/>
          <p:cNvSpPr>
            <a:spLocks noGrp="1"/>
          </p:cNvSpPr>
          <p:nvPr>
            <p:ph type="title"/>
          </p:nvPr>
        </p:nvSpPr>
        <p:spPr>
          <a:xfrm>
            <a:off x="762000" y="533400"/>
            <a:ext cx="7848600" cy="1154097"/>
          </a:xfrm>
        </p:spPr>
        <p:txBody>
          <a:bodyPr>
            <a:normAutofit fontScale="90000"/>
          </a:bodyPr>
          <a:lstStyle/>
          <a:p>
            <a:r>
              <a:rPr lang="en-US" dirty="0"/>
              <a:t>High School XC Meets:  Divisions</a:t>
            </a:r>
          </a:p>
        </p:txBody>
      </p:sp>
    </p:spTree>
    <p:extLst>
      <p:ext uri="{BB962C8B-B14F-4D97-AF65-F5344CB8AC3E}">
        <p14:creationId xmlns:p14="http://schemas.microsoft.com/office/powerpoint/2010/main" val="156250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34400" cy="4525963"/>
          </a:xfrm>
        </p:spPr>
        <p:txBody>
          <a:bodyPr>
            <a:normAutofit fontScale="77500" lnSpcReduction="20000"/>
          </a:bodyPr>
          <a:lstStyle/>
          <a:p>
            <a:r>
              <a:rPr lang="en-US" dirty="0"/>
              <a:t>Girls Team</a:t>
            </a:r>
          </a:p>
          <a:p>
            <a:pPr lvl="1"/>
            <a:r>
              <a:rPr lang="en-US" dirty="0"/>
              <a:t>Conference Champions</a:t>
            </a:r>
          </a:p>
          <a:p>
            <a:pPr lvl="1"/>
            <a:r>
              <a:rPr lang="en-US" dirty="0"/>
              <a:t>Regional 1</a:t>
            </a:r>
            <a:r>
              <a:rPr lang="en-US" baseline="30000" dirty="0"/>
              <a:t>st</a:t>
            </a:r>
            <a:r>
              <a:rPr lang="en-US" dirty="0"/>
              <a:t> Place</a:t>
            </a:r>
          </a:p>
          <a:p>
            <a:pPr lvl="1"/>
            <a:r>
              <a:rPr lang="en-US" dirty="0"/>
              <a:t>Sectionals 2</a:t>
            </a:r>
            <a:r>
              <a:rPr lang="en-US" baseline="30000" dirty="0"/>
              <a:t>nd</a:t>
            </a:r>
            <a:r>
              <a:rPr lang="en-US" dirty="0"/>
              <a:t> Place</a:t>
            </a:r>
          </a:p>
          <a:p>
            <a:pPr lvl="1"/>
            <a:r>
              <a:rPr lang="en-US" dirty="0"/>
              <a:t>8</a:t>
            </a:r>
            <a:r>
              <a:rPr lang="en-US" baseline="30000" dirty="0"/>
              <a:t>th</a:t>
            </a:r>
            <a:r>
              <a:rPr lang="en-US" dirty="0"/>
              <a:t> Place State Finish (Highest State Finish in School History)</a:t>
            </a:r>
          </a:p>
          <a:p>
            <a:pPr lvl="2"/>
            <a:r>
              <a:rPr lang="en-US" dirty="0"/>
              <a:t>Hall of Fame Additions:  3) Madison Popelar:  17:36.1, 4) Morgan Popelar:  17:36.8, 7) Willow Jackson:  17:40.2 and 20) Ella Thompson:  18:22.5.</a:t>
            </a:r>
          </a:p>
          <a:p>
            <a:r>
              <a:rPr lang="en-US" dirty="0"/>
              <a:t>Boys Team</a:t>
            </a:r>
          </a:p>
          <a:p>
            <a:pPr lvl="1"/>
            <a:r>
              <a:rPr lang="en-US" dirty="0"/>
              <a:t>School history, with all 7 varsity runners under 16:00 in one race.</a:t>
            </a:r>
          </a:p>
          <a:p>
            <a:pPr lvl="1"/>
            <a:r>
              <a:rPr lang="en-US" dirty="0"/>
              <a:t>Conference Champions</a:t>
            </a:r>
          </a:p>
          <a:p>
            <a:pPr lvl="1"/>
            <a:r>
              <a:rPr lang="en-US" dirty="0"/>
              <a:t>Regional Runner-Up</a:t>
            </a:r>
          </a:p>
          <a:p>
            <a:pPr lvl="1"/>
            <a:r>
              <a:rPr lang="en-US" dirty="0"/>
              <a:t>Sectionals 3</a:t>
            </a:r>
            <a:r>
              <a:rPr lang="en-US" baseline="30000" dirty="0"/>
              <a:t>rd</a:t>
            </a:r>
            <a:r>
              <a:rPr lang="en-US" dirty="0"/>
              <a:t> Place</a:t>
            </a:r>
          </a:p>
          <a:p>
            <a:pPr lvl="1"/>
            <a:r>
              <a:rPr lang="en-US" dirty="0"/>
              <a:t>13</a:t>
            </a:r>
            <a:r>
              <a:rPr lang="en-US" baseline="30000" dirty="0"/>
              <a:t>th</a:t>
            </a:r>
            <a:r>
              <a:rPr lang="en-US" dirty="0"/>
              <a:t> Place State Finish</a:t>
            </a:r>
          </a:p>
          <a:p>
            <a:pPr lvl="2"/>
            <a:r>
              <a:rPr lang="en-US" dirty="0"/>
              <a:t>Hall of Fame Additions:  6) Gavin Rodgers:  14:41.3, 11) Hugh Davis:  15:00.0 and 19) Colin Thomas:  15:11.9.</a:t>
            </a:r>
          </a:p>
        </p:txBody>
      </p:sp>
      <p:sp>
        <p:nvSpPr>
          <p:cNvPr id="3" name="Title 2"/>
          <p:cNvSpPr>
            <a:spLocks noGrp="1"/>
          </p:cNvSpPr>
          <p:nvPr>
            <p:ph type="title"/>
          </p:nvPr>
        </p:nvSpPr>
        <p:spPr/>
        <p:txBody>
          <a:bodyPr/>
          <a:lstStyle/>
          <a:p>
            <a:r>
              <a:rPr lang="en-US" dirty="0"/>
              <a:t>2024 Accomplishments</a:t>
            </a:r>
          </a:p>
        </p:txBody>
      </p:sp>
    </p:spTree>
    <p:extLst>
      <p:ext uri="{BB962C8B-B14F-4D97-AF65-F5344CB8AC3E}">
        <p14:creationId xmlns:p14="http://schemas.microsoft.com/office/powerpoint/2010/main" val="94964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for 2025</a:t>
            </a:r>
          </a:p>
        </p:txBody>
      </p:sp>
      <p:pic>
        <p:nvPicPr>
          <p:cNvPr id="6" name="Content Placeholder 5">
            <a:extLst>
              <a:ext uri="{FF2B5EF4-FFF2-40B4-BE49-F238E27FC236}">
                <a16:creationId xmlns:a16="http://schemas.microsoft.com/office/drawing/2014/main" id="{D90F2536-AE91-0999-C9D3-8D66A2161838}"/>
              </a:ext>
            </a:extLst>
          </p:cNvPr>
          <p:cNvPicPr>
            <a:picLocks noGrp="1" noChangeAspect="1"/>
          </p:cNvPicPr>
          <p:nvPr>
            <p:ph idx="1"/>
          </p:nvPr>
        </p:nvPicPr>
        <p:blipFill>
          <a:blip r:embed="rId2"/>
          <a:srcRect t="37881" b="8394"/>
          <a:stretch/>
        </p:blipFill>
        <p:spPr>
          <a:xfrm>
            <a:off x="389203" y="1752600"/>
            <a:ext cx="8297597" cy="3352800"/>
          </a:xfrm>
          <a:prstGeom prst="rect">
            <a:avLst/>
          </a:prstGeom>
        </p:spPr>
      </p:pic>
    </p:spTree>
    <p:extLst>
      <p:ext uri="{BB962C8B-B14F-4D97-AF65-F5344CB8AC3E}">
        <p14:creationId xmlns:p14="http://schemas.microsoft.com/office/powerpoint/2010/main" val="90369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Each athlete will come up with personal goals over summer and will record their goals on a goal sheet.</a:t>
            </a:r>
          </a:p>
          <a:p>
            <a:r>
              <a:rPr lang="en-US" dirty="0"/>
              <a:t>The EHS XC Coaching Staff will meet with each athlete to discuss goals and will meet with the athletes throughout the season to discuss individual progress on goals.</a:t>
            </a:r>
          </a:p>
          <a:p>
            <a:r>
              <a:rPr lang="en-US" dirty="0"/>
              <a:t>Team Captains will develop team goals with team members and present these goals to the coaching staff.</a:t>
            </a:r>
          </a:p>
          <a:p>
            <a:r>
              <a:rPr lang="en-US" dirty="0"/>
              <a:t>You are responsible to create, work towards and meet your individual and team goals!</a:t>
            </a:r>
          </a:p>
        </p:txBody>
      </p:sp>
      <p:sp>
        <p:nvSpPr>
          <p:cNvPr id="3" name="Title 2"/>
          <p:cNvSpPr>
            <a:spLocks noGrp="1"/>
          </p:cNvSpPr>
          <p:nvPr>
            <p:ph type="title"/>
          </p:nvPr>
        </p:nvSpPr>
        <p:spPr/>
        <p:txBody>
          <a:bodyPr/>
          <a:lstStyle/>
          <a:p>
            <a:r>
              <a:rPr lang="en-US" dirty="0"/>
              <a:t>2025 Goals</a:t>
            </a:r>
          </a:p>
        </p:txBody>
      </p:sp>
    </p:spTree>
    <p:extLst>
      <p:ext uri="{BB962C8B-B14F-4D97-AF65-F5344CB8AC3E}">
        <p14:creationId xmlns:p14="http://schemas.microsoft.com/office/powerpoint/2010/main" val="901494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1697</TotalTime>
  <Words>2879</Words>
  <Application>Microsoft Office PowerPoint</Application>
  <PresentationFormat>On-screen Show (4:3)</PresentationFormat>
  <Paragraphs>229</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Lucida Sans Unicode</vt:lpstr>
      <vt:lpstr>Verdana</vt:lpstr>
      <vt:lpstr>Wingdings 2</vt:lpstr>
      <vt:lpstr>Wingdings 3</vt:lpstr>
      <vt:lpstr>Concourse</vt:lpstr>
      <vt:lpstr>2025  Edwardsville High School Cross-Country</vt:lpstr>
      <vt:lpstr>Welcome to the 2025 EHS XC Family!</vt:lpstr>
      <vt:lpstr>EHS Coaching Staff:</vt:lpstr>
      <vt:lpstr>Contact Sharing/Team Snap</vt:lpstr>
      <vt:lpstr>Mission Statement</vt:lpstr>
      <vt:lpstr>High School XC Meets:  Divisions</vt:lpstr>
      <vt:lpstr>2024 Accomplishments</vt:lpstr>
      <vt:lpstr>Goals for 2025</vt:lpstr>
      <vt:lpstr>2025 Goals</vt:lpstr>
      <vt:lpstr>Mileage Club</vt:lpstr>
      <vt:lpstr>“Earning Your Tiger Stripes”</vt:lpstr>
      <vt:lpstr>Logging Mileage</vt:lpstr>
      <vt:lpstr>Nutrition</vt:lpstr>
      <vt:lpstr>Nutrition Continued</vt:lpstr>
      <vt:lpstr>Equipment</vt:lpstr>
      <vt:lpstr>Basic Summer Schedule</vt:lpstr>
      <vt:lpstr>What Are Host Runs?</vt:lpstr>
      <vt:lpstr>Requirements</vt:lpstr>
      <vt:lpstr>Rules</vt:lpstr>
      <vt:lpstr>Rules Continued:</vt:lpstr>
      <vt:lpstr>Tentative Meet Schedule</vt:lpstr>
      <vt:lpstr>Social Media</vt:lpstr>
      <vt:lpstr>Edwardsville Cross-Country Track and Field Booster Club (EXCTF)</vt:lpstr>
      <vt:lpstr>Booster Club Information</vt:lpstr>
      <vt:lpstr>Booster Club Information Cont.</vt:lpstr>
      <vt:lpstr>Major Fund Raising Events:</vt:lpstr>
      <vt:lpstr>Mud Mountain</vt:lpstr>
      <vt:lpstr>Mud Mountain Sponsorship</vt:lpstr>
      <vt:lpstr>Mud Mountain Sponsorship Cont.</vt:lpstr>
      <vt:lpstr>Program Philosophy</vt:lpstr>
      <vt:lpstr>Before You Leave Tonight</vt:lpstr>
      <vt:lpstr>2024 State Weekend… Will You Be Here in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Edwardsville High School Cross-Country</dc:title>
  <dc:creator>ECUSD7</dc:creator>
  <cp:lastModifiedBy>George Patrylak</cp:lastModifiedBy>
  <cp:revision>107</cp:revision>
  <cp:lastPrinted>2025-05-08T17:19:53Z</cp:lastPrinted>
  <dcterms:created xsi:type="dcterms:W3CDTF">2014-05-20T11:51:16Z</dcterms:created>
  <dcterms:modified xsi:type="dcterms:W3CDTF">2025-05-08T21:00:02Z</dcterms:modified>
</cp:coreProperties>
</file>